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8"/>
  </p:notesMasterIdLst>
  <p:sldIdLst>
    <p:sldId id="347" r:id="rId2"/>
    <p:sldId id="291" r:id="rId3"/>
    <p:sldId id="292" r:id="rId4"/>
    <p:sldId id="348" r:id="rId5"/>
    <p:sldId id="349" r:id="rId6"/>
    <p:sldId id="350" r:id="rId7"/>
    <p:sldId id="351" r:id="rId8"/>
    <p:sldId id="354" r:id="rId9"/>
    <p:sldId id="355" r:id="rId10"/>
    <p:sldId id="358" r:id="rId11"/>
    <p:sldId id="357" r:id="rId12"/>
    <p:sldId id="359" r:id="rId13"/>
    <p:sldId id="360" r:id="rId14"/>
    <p:sldId id="361" r:id="rId15"/>
    <p:sldId id="352" r:id="rId16"/>
    <p:sldId id="353" r:id="rId1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6" d="100"/>
          <a:sy n="66" d="100"/>
        </p:scale>
        <p:origin x="1422" y="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ECF9163-C3A1-464F-B585-F102083CF2F3}" type="datetimeFigureOut">
              <a:rPr lang="ru-RU" smtClean="0"/>
              <a:pPr/>
              <a:t>17.01.2021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E5BEF48-D7CB-4AFB-8CCD-DEFCF71BE73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370881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5BEF48-D7CB-4AFB-8CCD-DEFCF71BE73B}" type="slidenum">
              <a:rPr lang="ru-RU" smtClean="0"/>
              <a:pPr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0438817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5BEF48-D7CB-4AFB-8CCD-DEFCF71BE73B}" type="slidenum">
              <a:rPr lang="ru-RU" smtClean="0"/>
              <a:pPr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2320478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6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7DE54B-5173-4425-BDAB-879D1C7399B6}" type="datetimeFigureOut">
              <a:rPr lang="ru-RU" smtClean="0"/>
              <a:pPr/>
              <a:t>17.01.2021</a:t>
            </a:fld>
            <a:endParaRPr lang="ru-RU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AE3D9CB8-603B-44E9-932C-5ABBC2280F9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7" name="Содержимое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7DE54B-5173-4425-BDAB-879D1C7399B6}" type="datetimeFigureOut">
              <a:rPr lang="ru-RU" smtClean="0"/>
              <a:pPr/>
              <a:t>17.01.2021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AE3D9CB8-603B-44E9-932C-5ABBC2280F9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7DE54B-5173-4425-BDAB-879D1C7399B6}" type="datetimeFigureOut">
              <a:rPr lang="ru-RU" smtClean="0"/>
              <a:pPr/>
              <a:t>17.01.2021</a:t>
            </a:fld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3D9CB8-603B-44E9-932C-5ABBC2280F9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7DE54B-5173-4425-BDAB-879D1C7399B6}" type="datetimeFigureOut">
              <a:rPr lang="ru-RU" smtClean="0"/>
              <a:pPr/>
              <a:t>17.01.2021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3D9CB8-603B-44E9-932C-5ABBC2280F9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8" name="Содержимое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7DE54B-5173-4425-BDAB-879D1C7399B6}" type="datetimeFigureOut">
              <a:rPr lang="ru-RU" smtClean="0"/>
              <a:pPr/>
              <a:t>17.01.2021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AE3D9CB8-603B-44E9-932C-5ABBC2280F9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7DE54B-5173-4425-BDAB-879D1C7399B6}" type="datetimeFigureOut">
              <a:rPr lang="ru-RU" smtClean="0"/>
              <a:pPr/>
              <a:t>17.01.2021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3D9CB8-603B-44E9-932C-5ABBC2280F9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7DE54B-5173-4425-BDAB-879D1C7399B6}" type="datetimeFigureOut">
              <a:rPr lang="ru-RU" smtClean="0"/>
              <a:pPr/>
              <a:t>17.01.2021</a:t>
            </a:fld>
            <a:endParaRPr lang="ru-RU"/>
          </a:p>
        </p:txBody>
      </p:sp>
      <p:sp>
        <p:nvSpPr>
          <p:cNvPr id="24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3D9CB8-603B-44E9-932C-5ABBC2280F9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7DE54B-5173-4425-BDAB-879D1C7399B6}" type="datetimeFigureOut">
              <a:rPr lang="ru-RU" smtClean="0"/>
              <a:pPr/>
              <a:t>17.01.2021</a:t>
            </a:fld>
            <a:endParaRPr lang="ru-RU"/>
          </a:p>
        </p:txBody>
      </p:sp>
      <p:sp>
        <p:nvSpPr>
          <p:cNvPr id="29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3D9CB8-603B-44E9-932C-5ABBC2280F9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7DE54B-5173-4425-BDAB-879D1C7399B6}" type="datetimeFigureOut">
              <a:rPr lang="ru-RU" smtClean="0"/>
              <a:pPr/>
              <a:t>17.01.2021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3D9CB8-603B-44E9-932C-5ABBC2280F9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7DE54B-5173-4425-BDAB-879D1C7399B6}" type="datetimeFigureOut">
              <a:rPr lang="ru-RU" smtClean="0"/>
              <a:pPr/>
              <a:t>17.01.2021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3D9CB8-603B-44E9-932C-5ABBC2280F9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7DE54B-5173-4425-BDAB-879D1C7399B6}" type="datetimeFigureOut">
              <a:rPr lang="ru-RU" smtClean="0"/>
              <a:pPr/>
              <a:t>17.01.2021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3D9CB8-603B-44E9-932C-5ABBC2280F9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AC7DE54B-5173-4425-BDAB-879D1C7399B6}" type="datetimeFigureOut">
              <a:rPr lang="ru-RU" smtClean="0"/>
              <a:pPr/>
              <a:t>17.01.2021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AE3D9CB8-603B-44E9-932C-5ABBC2280F9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http://&#1101;&#1082;&#1086;&#1083;&#1086;&#1075;&#1080;&#1103;.&#1082;&#1084;&#1090;46.&#1088;&#1092;/glossary/%d0%bf%d0%be%d1%87%d0%b2%d0%b0/" TargetMode="Externa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jp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>
          <a:xfrm>
            <a:off x="539750" y="188913"/>
            <a:ext cx="8280400" cy="868362"/>
          </a:xfrm>
          <a:prstGeom prst="rect">
            <a:avLst/>
          </a:prstGeom>
        </p:spPr>
        <p:txBody>
          <a:bodyPr/>
          <a:lstStyle>
            <a:lvl1pPr algn="l" rtl="0" eaLnBrk="1" latinLnBrk="0" hangingPunct="1">
              <a:spcBef>
                <a:spcPct val="0"/>
              </a:spcBef>
              <a:buNone/>
              <a:defRPr kumimoji="0" sz="3600" kern="1200" cap="all" baseline="0">
                <a:solidFill>
                  <a:schemeClr val="tx2"/>
                </a:solidFill>
                <a:effectLst>
                  <a:reflection blurRad="12700" stA="48000" endA="300" endPos="55000" dir="5400000" sy="-90000" algn="bl" rotWithShape="0"/>
                </a:effectLst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400" b="1" smtClean="0"/>
              <a:t>Основные морфологические признаки, </a:t>
            </a:r>
            <a:br>
              <a:rPr lang="ru-RU" sz="2400" b="1" smtClean="0"/>
            </a:br>
            <a:r>
              <a:rPr lang="ru-RU" sz="2400" b="1" smtClean="0"/>
              <a:t>используемые при описании почвенного профиля</a:t>
            </a:r>
            <a:endParaRPr lang="ru-RU" sz="2400" b="1" dirty="0" smtClean="0"/>
          </a:p>
        </p:txBody>
      </p:sp>
      <p:sp>
        <p:nvSpPr>
          <p:cNvPr id="3" name="Rectangle 3"/>
          <p:cNvSpPr txBox="1">
            <a:spLocks noChangeArrowheads="1"/>
          </p:cNvSpPr>
          <p:nvPr/>
        </p:nvSpPr>
        <p:spPr>
          <a:xfrm>
            <a:off x="107950" y="1484313"/>
            <a:ext cx="8856663" cy="4824412"/>
          </a:xfrm>
          <a:prstGeom prst="rect">
            <a:avLst/>
          </a:prstGeom>
          <a:solidFill>
            <a:schemeClr val="bg2"/>
          </a:solidFill>
        </p:spPr>
        <p:txBody>
          <a:bodyPr/>
          <a:lstStyle>
            <a:lvl1pPr marL="342900" indent="-3429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70000"/>
              <a:buFont typeface="Wingdings 2"/>
              <a:buChar char=""/>
              <a:defRPr kumimoji="0" sz="3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70000"/>
              <a:buFont typeface="Wingdings 2"/>
              <a:buChar char=""/>
              <a:defRPr kumimoji="0" sz="2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70000"/>
              <a:buFont typeface="Wingdings 2"/>
              <a:buChar char=""/>
              <a:defRPr kumimoji="0"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70000"/>
              <a:buFont typeface="Wingdings 2"/>
              <a:buChar char=""/>
              <a:defRPr kumimoji="0"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Char char=""/>
              <a:defRPr kumimoji="0"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Char char=""/>
              <a:defRPr kumimoji="0"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9718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Char char=""/>
              <a:defRPr kumimoji="0"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34290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Char char=""/>
              <a:defRPr kumimoji="0"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38862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Char char=""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400" i="1" dirty="0" smtClean="0"/>
              <a:t>    строение почвенного профиля,</a:t>
            </a:r>
          </a:p>
          <a:p>
            <a:r>
              <a:rPr lang="ru-RU" sz="2400" i="1" dirty="0" smtClean="0"/>
              <a:t>    мощность почвы,</a:t>
            </a:r>
          </a:p>
          <a:p>
            <a:r>
              <a:rPr lang="ru-RU" sz="2400" i="1" dirty="0" smtClean="0"/>
              <a:t>    цвет,</a:t>
            </a:r>
          </a:p>
          <a:p>
            <a:r>
              <a:rPr lang="ru-RU" sz="2400" i="1" dirty="0"/>
              <a:t>    структура,</a:t>
            </a:r>
          </a:p>
          <a:p>
            <a:r>
              <a:rPr lang="ru-RU" sz="2400" i="1" dirty="0" smtClean="0"/>
              <a:t>    гранулометрический  (механический) состав,</a:t>
            </a:r>
          </a:p>
          <a:p>
            <a:r>
              <a:rPr lang="ru-RU" sz="2400" i="1" dirty="0" smtClean="0"/>
              <a:t>    сложение,</a:t>
            </a:r>
          </a:p>
          <a:p>
            <a:r>
              <a:rPr lang="ru-RU" sz="2400" i="1" dirty="0" smtClean="0"/>
              <a:t>    новообразования и включения,</a:t>
            </a:r>
          </a:p>
          <a:p>
            <a:r>
              <a:rPr lang="ru-RU" sz="2400" i="1" dirty="0" smtClean="0"/>
              <a:t>    характер перехода генетических горизонтов</a:t>
            </a:r>
            <a:r>
              <a:rPr lang="ru-RU" sz="2400" dirty="0" smtClean="0"/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2573877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714480" y="0"/>
            <a:ext cx="5612819" cy="92333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r>
              <a:rPr lang="ru-RU" sz="54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charset="0"/>
              </a:rPr>
              <a:t>Строение  почв</a:t>
            </a:r>
          </a:p>
        </p:txBody>
      </p:sp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214313" y="928688"/>
            <a:ext cx="4500562" cy="1754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 dirty="0"/>
              <a:t>      В  формировании почв </a:t>
            </a:r>
            <a:r>
              <a:rPr lang="ru-RU" b="1" dirty="0" err="1"/>
              <a:t>принима</a:t>
            </a:r>
            <a:r>
              <a:rPr lang="ru-RU" b="1" dirty="0"/>
              <a:t>-ют  участие  процессы:</a:t>
            </a:r>
          </a:p>
          <a:p>
            <a:pPr>
              <a:buFontTx/>
              <a:buChar char="-"/>
            </a:pPr>
            <a:r>
              <a:rPr lang="ru-RU" dirty="0"/>
              <a:t>  выветривание;</a:t>
            </a:r>
          </a:p>
          <a:p>
            <a:pPr>
              <a:buFontTx/>
              <a:buChar char="-"/>
            </a:pPr>
            <a:r>
              <a:rPr lang="ru-RU" dirty="0"/>
              <a:t>  образование гумуса;</a:t>
            </a:r>
          </a:p>
          <a:p>
            <a:pPr>
              <a:buFontTx/>
              <a:buChar char="-"/>
            </a:pPr>
            <a:r>
              <a:rPr lang="ru-RU" dirty="0"/>
              <a:t>  передвижение органических и мине-</a:t>
            </a:r>
            <a:r>
              <a:rPr lang="ru-RU" dirty="0" err="1"/>
              <a:t>ральных</a:t>
            </a:r>
            <a:r>
              <a:rPr lang="ru-RU" dirty="0"/>
              <a:t>  соединений.</a:t>
            </a:r>
          </a:p>
        </p:txBody>
      </p:sp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214313" y="2786063"/>
            <a:ext cx="4500562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ru-RU" dirty="0"/>
              <a:t>Это процессы определяют образование  в вертикальном  разрезе нескольких связанных между собой  слоев  -  </a:t>
            </a:r>
            <a:r>
              <a:rPr lang="ru-RU" b="1" dirty="0">
                <a:solidFill>
                  <a:srgbClr val="C00000"/>
                </a:solidFill>
              </a:rPr>
              <a:t>почвенных  горизонтов</a:t>
            </a:r>
            <a:r>
              <a:rPr lang="ru-RU" dirty="0"/>
              <a:t>.</a:t>
            </a:r>
          </a:p>
        </p:txBody>
      </p:sp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214313" y="4429125"/>
            <a:ext cx="4357687" cy="1938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 b="1">
                <a:solidFill>
                  <a:srgbClr val="C00000"/>
                </a:solidFill>
              </a:rPr>
              <a:t>А1</a:t>
            </a:r>
            <a:r>
              <a:rPr lang="ru-RU" sz="2400"/>
              <a:t> – гумусовый  горизонт</a:t>
            </a:r>
          </a:p>
          <a:p>
            <a:r>
              <a:rPr lang="ru-RU" sz="2400" b="1">
                <a:solidFill>
                  <a:srgbClr val="C00000"/>
                </a:solidFill>
              </a:rPr>
              <a:t>А2</a:t>
            </a:r>
            <a:r>
              <a:rPr lang="ru-RU" sz="2400"/>
              <a:t> - горизонт  вымывания</a:t>
            </a:r>
          </a:p>
          <a:p>
            <a:r>
              <a:rPr lang="ru-RU" sz="2400" b="1">
                <a:solidFill>
                  <a:srgbClr val="C00000"/>
                </a:solidFill>
              </a:rPr>
              <a:t>В</a:t>
            </a:r>
            <a:r>
              <a:rPr lang="ru-RU" sz="2400"/>
              <a:t>   - горизонт  вмывания</a:t>
            </a:r>
          </a:p>
          <a:p>
            <a:r>
              <a:rPr lang="ru-RU" sz="2400" b="1">
                <a:solidFill>
                  <a:srgbClr val="C00000"/>
                </a:solidFill>
              </a:rPr>
              <a:t>С</a:t>
            </a:r>
            <a:r>
              <a:rPr lang="ru-RU" sz="2400"/>
              <a:t>   - материнская порода</a:t>
            </a:r>
          </a:p>
          <a:p>
            <a:r>
              <a:rPr lang="en-US" sz="2400" b="1">
                <a:solidFill>
                  <a:srgbClr val="C00000"/>
                </a:solidFill>
              </a:rPr>
              <a:t>D</a:t>
            </a:r>
            <a:r>
              <a:rPr lang="ru-RU" sz="2400"/>
              <a:t>   - коренная порода</a:t>
            </a:r>
          </a:p>
        </p:txBody>
      </p:sp>
      <p:pic>
        <p:nvPicPr>
          <p:cNvPr id="16390" name="Picture 7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857750" y="1071563"/>
            <a:ext cx="4038600" cy="541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5715000" y="1928813"/>
            <a:ext cx="500063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>
                <a:solidFill>
                  <a:schemeClr val="bg1"/>
                </a:solidFill>
              </a:rPr>
              <a:t>А1</a:t>
            </a:r>
          </a:p>
        </p:txBody>
      </p:sp>
      <p:sp>
        <p:nvSpPr>
          <p:cNvPr id="9" name="TextBox 8"/>
          <p:cNvSpPr txBox="1">
            <a:spLocks noChangeArrowheads="1"/>
          </p:cNvSpPr>
          <p:nvPr/>
        </p:nvSpPr>
        <p:spPr bwMode="auto">
          <a:xfrm>
            <a:off x="5715000" y="2571750"/>
            <a:ext cx="500063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>
                <a:solidFill>
                  <a:schemeClr val="bg1"/>
                </a:solidFill>
              </a:rPr>
              <a:t>А2</a:t>
            </a:r>
          </a:p>
        </p:txBody>
      </p:sp>
      <p:sp>
        <p:nvSpPr>
          <p:cNvPr id="10" name="TextBox 9"/>
          <p:cNvSpPr txBox="1">
            <a:spLocks noChangeArrowheads="1"/>
          </p:cNvSpPr>
          <p:nvPr/>
        </p:nvSpPr>
        <p:spPr bwMode="auto">
          <a:xfrm>
            <a:off x="5715000" y="3500438"/>
            <a:ext cx="500063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>
                <a:solidFill>
                  <a:schemeClr val="bg1"/>
                </a:solidFill>
              </a:rPr>
              <a:t>В</a:t>
            </a:r>
          </a:p>
        </p:txBody>
      </p:sp>
      <p:sp>
        <p:nvSpPr>
          <p:cNvPr id="11" name="TextBox 10"/>
          <p:cNvSpPr txBox="1">
            <a:spLocks noChangeArrowheads="1"/>
          </p:cNvSpPr>
          <p:nvPr/>
        </p:nvSpPr>
        <p:spPr bwMode="auto">
          <a:xfrm>
            <a:off x="5715000" y="4714875"/>
            <a:ext cx="500063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>
                <a:solidFill>
                  <a:schemeClr val="bg1"/>
                </a:solidFill>
              </a:rPr>
              <a:t>С</a:t>
            </a:r>
          </a:p>
        </p:txBody>
      </p:sp>
      <p:sp>
        <p:nvSpPr>
          <p:cNvPr id="12" name="TextBox 11"/>
          <p:cNvSpPr txBox="1">
            <a:spLocks noChangeArrowheads="1"/>
          </p:cNvSpPr>
          <p:nvPr/>
        </p:nvSpPr>
        <p:spPr bwMode="auto">
          <a:xfrm>
            <a:off x="5715000" y="5643563"/>
            <a:ext cx="500063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b="1">
                <a:solidFill>
                  <a:schemeClr val="bg1"/>
                </a:solidFill>
              </a:rPr>
              <a:t>D</a:t>
            </a:r>
            <a:endParaRPr lang="ru-RU" b="1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spd="med">
    <p:split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2" descr="http://www.geo.alt.ru/Altai/pothvi/5-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2875" y="214313"/>
            <a:ext cx="2428875" cy="6429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/>
          <p:cNvSpPr txBox="1">
            <a:spLocks noChangeArrowheads="1"/>
          </p:cNvSpPr>
          <p:nvPr/>
        </p:nvSpPr>
        <p:spPr bwMode="auto">
          <a:xfrm>
            <a:off x="2714625" y="571500"/>
            <a:ext cx="614362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>
                <a:solidFill>
                  <a:srgbClr val="C00000"/>
                </a:solidFill>
              </a:rPr>
              <a:t>А</a:t>
            </a:r>
            <a:r>
              <a:rPr lang="ru-RU" b="1" baseline="-25000">
                <a:solidFill>
                  <a:srgbClr val="C00000"/>
                </a:solidFill>
              </a:rPr>
              <a:t>0</a:t>
            </a:r>
            <a:r>
              <a:rPr lang="ru-RU" baseline="-25000"/>
              <a:t> </a:t>
            </a:r>
            <a:r>
              <a:rPr lang="ru-RU"/>
              <a:t>– дернина </a:t>
            </a:r>
          </a:p>
        </p:txBody>
      </p:sp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2714625" y="1143000"/>
            <a:ext cx="6143625" cy="1477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>
                <a:solidFill>
                  <a:srgbClr val="C00000"/>
                </a:solidFill>
              </a:rPr>
              <a:t>А</a:t>
            </a:r>
            <a:r>
              <a:rPr lang="ru-RU" b="1" baseline="-25000">
                <a:solidFill>
                  <a:srgbClr val="C00000"/>
                </a:solidFill>
              </a:rPr>
              <a:t>1</a:t>
            </a:r>
            <a:r>
              <a:rPr lang="ru-RU" baseline="-25000"/>
              <a:t> – </a:t>
            </a:r>
            <a:r>
              <a:rPr lang="ru-RU"/>
              <a:t>гумусовый, или перегнойный, горизонт накопления. Гумус накапливается ежегодно, а количество его зави-сит от количества и качества растительного опада, от-мерших животных и от интенсивности разложения. Чем больше гумуса, тем темнее цвет гороизонта. </a:t>
            </a:r>
          </a:p>
        </p:txBody>
      </p:sp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2714625" y="2857500"/>
            <a:ext cx="6143625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>
                <a:solidFill>
                  <a:srgbClr val="C00000"/>
                </a:solidFill>
              </a:rPr>
              <a:t>А</a:t>
            </a:r>
            <a:r>
              <a:rPr lang="ru-RU" b="1" baseline="-25000">
                <a:solidFill>
                  <a:srgbClr val="C00000"/>
                </a:solidFill>
              </a:rPr>
              <a:t>2</a:t>
            </a:r>
            <a:r>
              <a:rPr lang="ru-RU" baseline="-25000"/>
              <a:t> </a:t>
            </a:r>
            <a:r>
              <a:rPr lang="ru-RU"/>
              <a:t>– горизонт вымывания, подзолистый горизонт, имеет цвет золы.  Беден минеральными и органическими со-единениями, так как излишки почвенной  влаги, проса-чиваясь, вымывают все, что может растворить вода.</a:t>
            </a:r>
          </a:p>
        </p:txBody>
      </p:sp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2714625" y="4429125"/>
            <a:ext cx="6143625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 dirty="0">
                <a:solidFill>
                  <a:srgbClr val="C00000"/>
                </a:solidFill>
              </a:rPr>
              <a:t>В</a:t>
            </a:r>
            <a:r>
              <a:rPr lang="ru-RU" dirty="0"/>
              <a:t> – горизонт </a:t>
            </a:r>
            <a:r>
              <a:rPr lang="ru-RU" dirty="0" smtClean="0"/>
              <a:t>вмывания</a:t>
            </a:r>
            <a:r>
              <a:rPr lang="ru-RU" dirty="0"/>
              <a:t>, здесь накапливается все, что вымывается из верхних горизонтов, -  соли, </a:t>
            </a:r>
            <a:r>
              <a:rPr lang="ru-RU" dirty="0" err="1"/>
              <a:t>минераль-ные</a:t>
            </a:r>
            <a:r>
              <a:rPr lang="ru-RU" dirty="0"/>
              <a:t> частицы. Обилие солей железа и алюминия </a:t>
            </a:r>
            <a:r>
              <a:rPr lang="ru-RU" dirty="0" err="1"/>
              <a:t>прида-ет</a:t>
            </a:r>
            <a:r>
              <a:rPr lang="ru-RU" dirty="0"/>
              <a:t> горизонту бурый, нередко красноватый оттенок.</a:t>
            </a:r>
          </a:p>
        </p:txBody>
      </p:sp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2714625" y="6072188"/>
            <a:ext cx="6215063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>
                <a:solidFill>
                  <a:srgbClr val="C00000"/>
                </a:solidFill>
              </a:rPr>
              <a:t>С</a:t>
            </a:r>
            <a:r>
              <a:rPr lang="ru-RU"/>
              <a:t> – материнская  порода</a:t>
            </a:r>
          </a:p>
        </p:txBody>
      </p:sp>
    </p:spTree>
  </p:cSld>
  <p:clrMapOvr>
    <a:masterClrMapping/>
  </p:clrMapOvr>
  <p:transition spd="med">
    <p:split orient="vert"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58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58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 txBox="1">
            <a:spLocks noChangeArrowheads="1"/>
          </p:cNvSpPr>
          <p:nvPr/>
        </p:nvSpPr>
        <p:spPr>
          <a:xfrm>
            <a:off x="0" y="0"/>
            <a:ext cx="9144000" cy="6858000"/>
          </a:xfrm>
          <a:prstGeom prst="rect">
            <a:avLst/>
          </a:prstGeom>
        </p:spPr>
        <p:txBody>
          <a:bodyPr/>
          <a:lstStyle>
            <a:lvl1pPr marL="342900" indent="-3429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70000"/>
              <a:buFont typeface="Wingdings 2"/>
              <a:buChar char=""/>
              <a:defRPr kumimoji="0" sz="3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70000"/>
              <a:buFont typeface="Wingdings 2"/>
              <a:buChar char=""/>
              <a:defRPr kumimoji="0" sz="2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70000"/>
              <a:buFont typeface="Wingdings 2"/>
              <a:buChar char=""/>
              <a:defRPr kumimoji="0"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70000"/>
              <a:buFont typeface="Wingdings 2"/>
              <a:buChar char=""/>
              <a:defRPr kumimoji="0"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Char char=""/>
              <a:defRPr kumimoji="0"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Char char=""/>
              <a:defRPr kumimoji="0"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9718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Char char=""/>
              <a:defRPr kumimoji="0"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34290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Char char=""/>
              <a:defRPr kumimoji="0"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38862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Char char=""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buFontTx/>
              <a:buNone/>
            </a:pPr>
            <a:r>
              <a:rPr lang="ru-RU" sz="1500" dirty="0" smtClean="0"/>
              <a:t>                     </a:t>
            </a:r>
          </a:p>
          <a:p>
            <a:pPr algn="ctr">
              <a:lnSpc>
                <a:spcPct val="80000"/>
              </a:lnSpc>
              <a:buFontTx/>
              <a:buNone/>
            </a:pPr>
            <a:r>
              <a:rPr lang="ru-RU" sz="1500" dirty="0" smtClean="0"/>
              <a:t> </a:t>
            </a:r>
            <a:r>
              <a:rPr lang="ru-RU" sz="2000" b="1" dirty="0" smtClean="0"/>
              <a:t>Основные почвенные горизонты </a:t>
            </a:r>
          </a:p>
          <a:p>
            <a:pPr algn="ctr">
              <a:lnSpc>
                <a:spcPct val="80000"/>
              </a:lnSpc>
              <a:buFontTx/>
              <a:buNone/>
            </a:pPr>
            <a:endParaRPr lang="ru-RU" sz="2000" b="1" dirty="0" smtClean="0">
              <a:solidFill>
                <a:schemeClr val="hlink"/>
              </a:solidFill>
            </a:endParaRPr>
          </a:p>
          <a:p>
            <a:pPr>
              <a:lnSpc>
                <a:spcPct val="80000"/>
              </a:lnSpc>
            </a:pPr>
            <a:r>
              <a:rPr lang="ru-RU" sz="1800" b="1" dirty="0" smtClean="0"/>
              <a:t>А0 </a:t>
            </a:r>
            <a:r>
              <a:rPr lang="ru-RU" sz="1800" dirty="0" smtClean="0"/>
              <a:t>– </a:t>
            </a:r>
            <a:r>
              <a:rPr lang="ru-RU" sz="1800" b="1" dirty="0" smtClean="0"/>
              <a:t>лесная подстилка или степной войлок</a:t>
            </a:r>
            <a:r>
              <a:rPr lang="ru-RU" sz="1800" dirty="0" smtClean="0"/>
              <a:t>, состоит из </a:t>
            </a:r>
            <a:r>
              <a:rPr lang="ru-RU" sz="1800" dirty="0" err="1" smtClean="0"/>
              <a:t>опада</a:t>
            </a:r>
            <a:r>
              <a:rPr lang="ru-RU" sz="1800" dirty="0" smtClean="0"/>
              <a:t> древесной или степной растительности, мощность от 1-2 до 15 см.</a:t>
            </a:r>
            <a:endParaRPr lang="ru-RU" sz="1800" b="1" dirty="0" smtClean="0"/>
          </a:p>
          <a:p>
            <a:pPr>
              <a:lnSpc>
                <a:spcPct val="80000"/>
              </a:lnSpc>
            </a:pPr>
            <a:r>
              <a:rPr lang="ru-RU" sz="1800" b="1" dirty="0" smtClean="0"/>
              <a:t>Ад</a:t>
            </a:r>
            <a:r>
              <a:rPr lang="ru-RU" sz="1800" dirty="0" smtClean="0"/>
              <a:t> -  </a:t>
            </a:r>
            <a:r>
              <a:rPr lang="ru-RU" sz="1800" b="1" dirty="0" smtClean="0"/>
              <a:t>органно-минеральный</a:t>
            </a:r>
            <a:r>
              <a:rPr lang="ru-RU" sz="1800" dirty="0" smtClean="0"/>
              <a:t> поверхностный горизонт, формирующийся под луговой травянистой растительностью. По объему не менее чем на половину представлен корнями растений, мощность 10-15 см.</a:t>
            </a:r>
            <a:endParaRPr lang="ru-RU" sz="1800" b="1" dirty="0" smtClean="0"/>
          </a:p>
          <a:p>
            <a:pPr>
              <a:lnSpc>
                <a:spcPct val="80000"/>
              </a:lnSpc>
            </a:pPr>
            <a:r>
              <a:rPr lang="ru-RU" sz="1800" b="1" dirty="0" smtClean="0"/>
              <a:t>А </a:t>
            </a:r>
            <a:r>
              <a:rPr lang="ru-RU" sz="1800" dirty="0" smtClean="0"/>
              <a:t>–</a:t>
            </a:r>
            <a:r>
              <a:rPr lang="ru-RU" sz="1800" b="1" dirty="0" smtClean="0"/>
              <a:t> гумусово-аккумулятивный </a:t>
            </a:r>
            <a:r>
              <a:rPr lang="ru-RU" sz="1800" dirty="0" smtClean="0"/>
              <a:t>горизонт. Формируется в почвах с </a:t>
            </a:r>
            <a:r>
              <a:rPr lang="ru-RU" sz="1800" dirty="0" err="1" smtClean="0"/>
              <a:t>изогумусовым</a:t>
            </a:r>
            <a:r>
              <a:rPr lang="ru-RU" sz="1800" dirty="0" smtClean="0"/>
              <a:t> типом профиля, содержит основные запасы гумуса (до 15%), наиболее </a:t>
            </a:r>
            <a:r>
              <a:rPr lang="ru-RU" sz="1800" dirty="0" err="1" smtClean="0"/>
              <a:t>темный,мощность</a:t>
            </a:r>
            <a:r>
              <a:rPr lang="ru-RU" sz="1800" dirty="0" smtClean="0"/>
              <a:t>  до нескольких десятков сантиметров.</a:t>
            </a:r>
            <a:endParaRPr lang="ru-RU" sz="1800" b="1" dirty="0" smtClean="0"/>
          </a:p>
          <a:p>
            <a:pPr>
              <a:lnSpc>
                <a:spcPct val="80000"/>
              </a:lnSpc>
            </a:pPr>
            <a:r>
              <a:rPr lang="ru-RU" sz="1800" b="1" dirty="0" smtClean="0"/>
              <a:t>А1</a:t>
            </a:r>
            <a:r>
              <a:rPr lang="ru-RU" sz="1800" dirty="0" smtClean="0"/>
              <a:t> – </a:t>
            </a:r>
            <a:r>
              <a:rPr lang="ru-RU" sz="1800" b="1" dirty="0" smtClean="0"/>
              <a:t>гумусово-элювиальный</a:t>
            </a:r>
            <a:r>
              <a:rPr lang="ru-RU" sz="1800" dirty="0" smtClean="0"/>
              <a:t> горизонт. Формируется в почвах с элювиально-иллювиальным типом профиля. Мощность от 1…2 до 20…30см. Цвет от белесовато-серого до серого.</a:t>
            </a:r>
            <a:endParaRPr lang="ru-RU" sz="1800" b="1" dirty="0" smtClean="0"/>
          </a:p>
          <a:p>
            <a:pPr>
              <a:lnSpc>
                <a:spcPct val="80000"/>
              </a:lnSpc>
            </a:pPr>
            <a:r>
              <a:rPr lang="ru-RU" sz="1800" b="1" dirty="0" err="1" smtClean="0"/>
              <a:t>Апах</a:t>
            </a:r>
            <a:r>
              <a:rPr lang="ru-RU" sz="1800" dirty="0" smtClean="0"/>
              <a:t> – </a:t>
            </a:r>
            <a:r>
              <a:rPr lang="ru-RU" sz="1800" b="1" dirty="0" smtClean="0"/>
              <a:t>пахотный</a:t>
            </a:r>
            <a:r>
              <a:rPr lang="ru-RU" sz="1800" dirty="0" smtClean="0"/>
              <a:t> горизонт. Представляет собой поверхностный слой почвы, подвергнутый механической обработке. Мощность зависит от глубины вспашки. Кроме гумусового может включать и нижележащие горизонты.</a:t>
            </a:r>
            <a:endParaRPr lang="ru-RU" sz="1800" b="1" dirty="0" smtClean="0"/>
          </a:p>
          <a:p>
            <a:pPr>
              <a:lnSpc>
                <a:spcPct val="80000"/>
              </a:lnSpc>
            </a:pPr>
            <a:r>
              <a:rPr lang="ru-RU" sz="1800" b="1" dirty="0" smtClean="0"/>
              <a:t>Т</a:t>
            </a:r>
            <a:r>
              <a:rPr lang="ru-RU" sz="1800" dirty="0" smtClean="0"/>
              <a:t> – </a:t>
            </a:r>
            <a:r>
              <a:rPr lang="ru-RU" sz="1800" b="1" dirty="0" err="1" smtClean="0"/>
              <a:t>торфяный</a:t>
            </a:r>
            <a:r>
              <a:rPr lang="ru-RU" sz="1800" dirty="0" smtClean="0"/>
              <a:t> горизонт, состоит на 50-90% из растительных остатков разной степени разложения; мощность варьирует от 20…30см до 10…15м.</a:t>
            </a:r>
            <a:endParaRPr lang="ru-RU" sz="1800" b="1" dirty="0" smtClean="0"/>
          </a:p>
          <a:p>
            <a:pPr>
              <a:lnSpc>
                <a:spcPct val="80000"/>
              </a:lnSpc>
            </a:pPr>
            <a:r>
              <a:rPr lang="ru-RU" sz="1800" b="1" dirty="0" smtClean="0"/>
              <a:t>А2 </a:t>
            </a:r>
            <a:r>
              <a:rPr lang="ru-RU" sz="1800" dirty="0" smtClean="0"/>
              <a:t>– </a:t>
            </a:r>
            <a:r>
              <a:rPr lang="ru-RU" sz="1800" b="1" dirty="0" smtClean="0"/>
              <a:t>элювиальный</a:t>
            </a:r>
            <a:r>
              <a:rPr lang="ru-RU" sz="1800" dirty="0" smtClean="0"/>
              <a:t> горизонт, имеет светлую, белесую окраску, обусловленную выносом гумуса и других красящих соединений. 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ru-RU" sz="1800" dirty="0" smtClean="0"/>
              <a:t>     По происхождению бывает: </a:t>
            </a:r>
            <a:r>
              <a:rPr lang="ru-RU" sz="1800" b="1" i="1" dirty="0" smtClean="0">
                <a:solidFill>
                  <a:srgbClr val="003300"/>
                </a:solidFill>
              </a:rPr>
              <a:t>подзолистым</a:t>
            </a:r>
            <a:r>
              <a:rPr lang="ru-RU" sz="1800" i="1" dirty="0" smtClean="0"/>
              <a:t> </a:t>
            </a:r>
            <a:r>
              <a:rPr lang="ru-RU" sz="1800" dirty="0" smtClean="0"/>
              <a:t>(кислотный гидролиз минералов и вынос продуктов разрушения), </a:t>
            </a:r>
            <a:r>
              <a:rPr lang="ru-RU" sz="1800" b="1" i="1" dirty="0" smtClean="0">
                <a:solidFill>
                  <a:srgbClr val="003300"/>
                </a:solidFill>
              </a:rPr>
              <a:t>осолоделым</a:t>
            </a:r>
            <a:r>
              <a:rPr lang="ru-RU" sz="1800" i="1" dirty="0" smtClean="0"/>
              <a:t> </a:t>
            </a:r>
            <a:r>
              <a:rPr lang="ru-RU" sz="1800" dirty="0" smtClean="0"/>
              <a:t>(щелочной гидролиз минералов и вынос продуктов разрушения), </a:t>
            </a:r>
            <a:r>
              <a:rPr lang="ru-RU" sz="1800" b="1" i="1" dirty="0" err="1" smtClean="0">
                <a:solidFill>
                  <a:srgbClr val="003300"/>
                </a:solidFill>
              </a:rPr>
              <a:t>лессивированным</a:t>
            </a:r>
            <a:r>
              <a:rPr lang="ru-RU" sz="1800" dirty="0" smtClean="0"/>
              <a:t> (пептизация и вынос тонкодисперсных частиц без разрушения), </a:t>
            </a:r>
            <a:r>
              <a:rPr lang="ru-RU" sz="1800" b="1" i="1" dirty="0" smtClean="0">
                <a:solidFill>
                  <a:srgbClr val="003300"/>
                </a:solidFill>
              </a:rPr>
              <a:t>элювиально-глеевым</a:t>
            </a:r>
            <a:r>
              <a:rPr lang="ru-RU" sz="1800" dirty="0" smtClean="0"/>
              <a:t> (разрушение минералов в переменно-восстановительной среде и медленный вынос продуктов разрушения</a:t>
            </a:r>
            <a:r>
              <a:rPr lang="ru-RU" sz="1900" dirty="0" smtClean="0"/>
              <a:t>).</a:t>
            </a:r>
            <a:endParaRPr lang="ru-RU" sz="1900" b="1" dirty="0" smtClean="0"/>
          </a:p>
        </p:txBody>
      </p:sp>
    </p:spTree>
    <p:extLst>
      <p:ext uri="{BB962C8B-B14F-4D97-AF65-F5344CB8AC3E}">
        <p14:creationId xmlns:p14="http://schemas.microsoft.com/office/powerpoint/2010/main" val="28401672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323528" y="332656"/>
            <a:ext cx="8280920" cy="45243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Мощность почвы</a:t>
            </a:r>
            <a:r>
              <a:rPr kumimoji="0" lang="ru-RU" alt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 - это толщина почвенного слоя от поверхности до слабо затронутой почвообразовательным процессом материнской породы. 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У разных почв она неодинакова: у почв тундры — не более 25-30 см (почвы тундры), у некоторых черноземов — 200-300 см. Мощность большинства почв колеблется от 40-50 до 100-150 см.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Мощность генетических горизонтов разных почв также неодинакова: она может колебаться от нескольких сантиметров до 1 м и более (мощность каждого горизонта отмечают с точностью до 1 см). Можно отмечать верхнюю, нижнюю границы и мощность горизонта. Мощность горизонтов указывает на интенсивность почвообразовательного процесса и в известной степени на плодородие почвы. Так, наличие мощного гумусового горизонта свидетельствует о значительных запасах гумуса и питательных веществ в почве, а следовательно, и о высоком ее плодородии.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89943" y="5359796"/>
            <a:ext cx="3080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А</a:t>
            </a:r>
          </a:p>
        </p:txBody>
      </p:sp>
      <p:cxnSp>
        <p:nvCxnSpPr>
          <p:cNvPr id="5" name="Прямая соединительная линия 4"/>
          <p:cNvCxnSpPr/>
          <p:nvPr/>
        </p:nvCxnSpPr>
        <p:spPr>
          <a:xfrm>
            <a:off x="1259632" y="5557882"/>
            <a:ext cx="100811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1382814" y="5188550"/>
            <a:ext cx="7617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0 - 32</a:t>
            </a:r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>
            <a:off x="1525198" y="5544462"/>
            <a:ext cx="4539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32</a:t>
            </a:r>
            <a:endParaRPr lang="ru-RU" dirty="0"/>
          </a:p>
        </p:txBody>
      </p:sp>
      <p:sp>
        <p:nvSpPr>
          <p:cNvPr id="8" name="TextBox 7"/>
          <p:cNvSpPr txBox="1"/>
          <p:nvPr/>
        </p:nvSpPr>
        <p:spPr>
          <a:xfrm>
            <a:off x="3635896" y="5359796"/>
            <a:ext cx="4299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В</a:t>
            </a:r>
            <a:r>
              <a:rPr lang="ru-RU" sz="1400" dirty="0" smtClean="0"/>
              <a:t>1</a:t>
            </a:r>
            <a:endParaRPr lang="ru-RU" sz="1400" dirty="0"/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4211960" y="5544462"/>
            <a:ext cx="93610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4251665" y="5161958"/>
            <a:ext cx="8963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32 - 55</a:t>
            </a:r>
            <a:endParaRPr lang="ru-RU" dirty="0"/>
          </a:p>
        </p:txBody>
      </p:sp>
      <p:sp>
        <p:nvSpPr>
          <p:cNvPr id="12" name="TextBox 11"/>
          <p:cNvSpPr txBox="1"/>
          <p:nvPr/>
        </p:nvSpPr>
        <p:spPr>
          <a:xfrm>
            <a:off x="4463988" y="5570691"/>
            <a:ext cx="4539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23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812352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83568" y="620688"/>
            <a:ext cx="777686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/>
              <a:t>Окраска почвы</a:t>
            </a:r>
            <a:r>
              <a:rPr lang="ru-RU" dirty="0"/>
              <a:t> – один из важнейших диагностических показателей, отражающих литологический и химический состав горизонтов, качество органического вещества и другие признаки почв.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683568" y="1772816"/>
            <a:ext cx="8280920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При </a:t>
            </a:r>
            <a:r>
              <a:rPr lang="ru-RU" dirty="0"/>
              <a:t>всем разнообразии окраски почвы и ее многочисленных оттенков, все они образуются при сочетании трех основных цветов: </a:t>
            </a:r>
            <a:r>
              <a:rPr lang="ru-RU" b="1" dirty="0"/>
              <a:t>черного, красного и белого</a:t>
            </a:r>
            <a:r>
              <a:rPr lang="ru-RU" dirty="0"/>
              <a:t>.</a:t>
            </a:r>
          </a:p>
          <a:p>
            <a:pPr algn="just"/>
            <a:r>
              <a:rPr lang="ru-RU" b="1" dirty="0"/>
              <a:t>Черный цвет</a:t>
            </a:r>
            <a:r>
              <a:rPr lang="ru-RU" dirty="0"/>
              <a:t> почвы и все его оттенки в большинстве случаев обусловлены наличием в ней гумуса. Чем выше содержание гумуса, тем </a:t>
            </a:r>
            <a:r>
              <a:rPr lang="ru-RU" dirty="0" err="1"/>
              <a:t>чернее</a:t>
            </a:r>
            <a:r>
              <a:rPr lang="ru-RU" dirty="0"/>
              <a:t> </a:t>
            </a:r>
            <a:r>
              <a:rPr lang="ru-RU" dirty="0">
                <a:hlinkClick r:id="rId2"/>
              </a:rPr>
              <a:t>почва</a:t>
            </a:r>
            <a:r>
              <a:rPr lang="ru-RU" dirty="0"/>
              <a:t>. Кроме гумуса, темный цвет почве могут придавать и некоторые химические соединения, например, MnO</a:t>
            </a:r>
            <a:r>
              <a:rPr lang="ru-RU" baseline="-25000" dirty="0"/>
              <a:t>2</a:t>
            </a:r>
            <a:r>
              <a:rPr lang="ru-RU" dirty="0"/>
              <a:t> — пиролюзит. Именно его присутствием объясняется черный цвет </a:t>
            </a:r>
            <a:r>
              <a:rPr lang="ru-RU" dirty="0" err="1"/>
              <a:t>регуров</a:t>
            </a:r>
            <a:r>
              <a:rPr lang="ru-RU" dirty="0"/>
              <a:t>, которые еще носят название черных хлопковых почв Индии.</a:t>
            </a:r>
          </a:p>
          <a:p>
            <a:pPr algn="just"/>
            <a:r>
              <a:rPr lang="ru-RU" b="1" dirty="0"/>
              <a:t>Красный цвет</a:t>
            </a:r>
            <a:r>
              <a:rPr lang="ru-RU" dirty="0"/>
              <a:t> и все его оттенки связаны с наличием в почве оксидов железа — Fe</a:t>
            </a:r>
            <a:r>
              <a:rPr lang="ru-RU" baseline="-25000" dirty="0"/>
              <a:t>2</a:t>
            </a:r>
            <a:r>
              <a:rPr lang="ru-RU" dirty="0"/>
              <a:t>O</a:t>
            </a:r>
            <a:r>
              <a:rPr lang="ru-RU" baseline="-25000" dirty="0"/>
              <a:t>3</a:t>
            </a:r>
            <a:r>
              <a:rPr lang="ru-RU" dirty="0"/>
              <a:t>. Fe</a:t>
            </a:r>
            <a:r>
              <a:rPr lang="ru-RU" baseline="-25000" dirty="0"/>
              <a:t>2</a:t>
            </a:r>
            <a:r>
              <a:rPr lang="ru-RU" dirty="0"/>
              <a:t>O</a:t>
            </a:r>
            <a:r>
              <a:rPr lang="ru-RU" baseline="-25000" dirty="0"/>
              <a:t>3</a:t>
            </a:r>
            <a:r>
              <a:rPr lang="ru-RU" dirty="0"/>
              <a:t> * nН</a:t>
            </a:r>
            <a:r>
              <a:rPr lang="ru-RU" baseline="-25000" dirty="0"/>
              <a:t>2</a:t>
            </a:r>
            <a:r>
              <a:rPr lang="ru-RU" dirty="0"/>
              <a:t>О, (закисные </a:t>
            </a:r>
            <a:r>
              <a:rPr lang="ru-RU" dirty="0" smtClean="0"/>
              <a:t>легко </a:t>
            </a:r>
            <a:r>
              <a:rPr lang="ru-RU" dirty="0"/>
              <a:t>растворимых солей (</a:t>
            </a:r>
            <a:r>
              <a:rPr lang="ru-RU" dirty="0" err="1"/>
              <a:t>NaCl</a:t>
            </a:r>
            <a:r>
              <a:rPr lang="ru-RU" dirty="0"/>
              <a:t>, </a:t>
            </a:r>
            <a:r>
              <a:rPr lang="ru-RU" dirty="0" err="1"/>
              <a:t>KCl</a:t>
            </a:r>
            <a:r>
              <a:rPr lang="ru-RU" dirty="0"/>
              <a:t>, Na</a:t>
            </a:r>
            <a:r>
              <a:rPr lang="ru-RU" baseline="-25000" dirty="0"/>
              <a:t>2</a:t>
            </a:r>
            <a:r>
              <a:rPr lang="ru-RU" dirty="0"/>
              <a:t>СО</a:t>
            </a:r>
            <a:r>
              <a:rPr lang="ru-RU" baseline="-25000" dirty="0"/>
              <a:t>3</a:t>
            </a:r>
            <a:r>
              <a:rPr lang="ru-RU" dirty="0"/>
              <a:t>, NaHСО</a:t>
            </a:r>
            <a:r>
              <a:rPr lang="ru-RU" baseline="-25000" dirty="0"/>
              <a:t>3</a:t>
            </a:r>
            <a:r>
              <a:rPr lang="ru-RU" dirty="0"/>
              <a:t>, Na</a:t>
            </a:r>
            <a:r>
              <a:rPr lang="ru-RU" baseline="-25000" dirty="0"/>
              <a:t>2</a:t>
            </a:r>
            <a:r>
              <a:rPr lang="ru-RU" dirty="0"/>
              <a:t>SO</a:t>
            </a:r>
            <a:r>
              <a:rPr lang="ru-RU" baseline="-25000" dirty="0"/>
              <a:t>4</a:t>
            </a:r>
            <a:r>
              <a:rPr lang="ru-RU" dirty="0"/>
              <a:t>* </a:t>
            </a:r>
            <a:r>
              <a:rPr lang="ru-RU" dirty="0" smtClean="0"/>
              <a:t>8</a:t>
            </a:r>
            <a:r>
              <a:rPr lang="ru-RU" dirty="0"/>
              <a:t>формы железа имеют сизовато-зеленоватую окраску).</a:t>
            </a:r>
          </a:p>
          <a:p>
            <a:pPr algn="just"/>
            <a:r>
              <a:rPr lang="ru-RU" b="1" dirty="0"/>
              <a:t>Белый цвет</a:t>
            </a:r>
            <a:r>
              <a:rPr lang="ru-RU" dirty="0"/>
              <a:t> обусловлен содержанием в почве целого ряда химических соединений, в первую очередь карбонатов (СаСО</a:t>
            </a:r>
            <a:r>
              <a:rPr lang="ru-RU" baseline="-25000" dirty="0"/>
              <a:t>3</a:t>
            </a:r>
            <a:r>
              <a:rPr lang="ru-RU" dirty="0"/>
              <a:t>), кремнезема (SiO</a:t>
            </a:r>
            <a:r>
              <a:rPr lang="ru-RU" baseline="-25000" dirty="0"/>
              <a:t>2</a:t>
            </a:r>
            <a:r>
              <a:rPr lang="ru-RU" dirty="0"/>
              <a:t>), гипса (CaSO</a:t>
            </a:r>
            <a:r>
              <a:rPr lang="ru-RU" baseline="-25000" dirty="0"/>
              <a:t>4</a:t>
            </a:r>
            <a:r>
              <a:rPr lang="ru-RU" dirty="0"/>
              <a:t>* 2H</a:t>
            </a:r>
            <a:r>
              <a:rPr lang="ru-RU" baseline="-25000" dirty="0"/>
              <a:t>2</a:t>
            </a:r>
            <a:r>
              <a:rPr lang="ru-RU" dirty="0"/>
              <a:t>O), каолинита (H</a:t>
            </a:r>
            <a:r>
              <a:rPr lang="ru-RU" baseline="-25000" dirty="0"/>
              <a:t>2</a:t>
            </a:r>
            <a:r>
              <a:rPr lang="ru-RU" dirty="0"/>
              <a:t>Al</a:t>
            </a:r>
            <a:r>
              <a:rPr lang="ru-RU" baseline="-25000" dirty="0"/>
              <a:t>2</a:t>
            </a:r>
            <a:r>
              <a:rPr lang="ru-RU" dirty="0"/>
              <a:t>Si</a:t>
            </a:r>
            <a:r>
              <a:rPr lang="ru-RU" baseline="-25000" dirty="0"/>
              <a:t>2</a:t>
            </a:r>
            <a:r>
              <a:rPr lang="ru-RU" dirty="0"/>
              <a:t>O</a:t>
            </a:r>
            <a:r>
              <a:rPr lang="ru-RU" baseline="-25000" dirty="0"/>
              <a:t>8</a:t>
            </a:r>
            <a:r>
              <a:rPr lang="ru-RU" dirty="0"/>
              <a:t>* H</a:t>
            </a:r>
            <a:r>
              <a:rPr lang="ru-RU" baseline="-25000" dirty="0"/>
              <a:t>2</a:t>
            </a:r>
            <a:r>
              <a:rPr lang="ru-RU" dirty="0"/>
              <a:t>O), </a:t>
            </a:r>
            <a:r>
              <a:rPr lang="ru-RU" dirty="0" smtClean="0"/>
              <a:t>H</a:t>
            </a:r>
            <a:r>
              <a:rPr lang="ru-RU" baseline="-25000" dirty="0" smtClean="0"/>
              <a:t>2</a:t>
            </a:r>
            <a:r>
              <a:rPr lang="ru-RU" dirty="0" smtClean="0"/>
              <a:t>O</a:t>
            </a:r>
            <a:r>
              <a:rPr lang="ru-RU" dirty="0"/>
              <a:t>) и др.</a:t>
            </a:r>
          </a:p>
        </p:txBody>
      </p:sp>
    </p:spTree>
    <p:extLst>
      <p:ext uri="{BB962C8B-B14F-4D97-AF65-F5344CB8AC3E}">
        <p14:creationId xmlns:p14="http://schemas.microsoft.com/office/powerpoint/2010/main" val="15265660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475656" y="620688"/>
            <a:ext cx="617443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/>
              <a:t>Основные типы окраски и их взаимные переходы описываются </a:t>
            </a:r>
            <a:r>
              <a:rPr lang="ru-RU" dirty="0" smtClean="0"/>
              <a:t>в </a:t>
            </a:r>
            <a:r>
              <a:rPr lang="ru-RU" i="1" dirty="0" smtClean="0"/>
              <a:t>треугольнике </a:t>
            </a:r>
            <a:r>
              <a:rPr lang="ru-RU" i="1" dirty="0"/>
              <a:t>Захарова</a:t>
            </a:r>
            <a:endParaRPr lang="ru-RU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8041" y="1556792"/>
            <a:ext cx="5269661" cy="4218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50116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83568" y="116632"/>
            <a:ext cx="8064896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/>
              <a:t>Структура почвы </a:t>
            </a:r>
            <a:r>
              <a:rPr lang="ru-RU" dirty="0"/>
              <a:t>– это совокупность агрегатов (отдельностей) разных по форме и размерам, на которые </a:t>
            </a:r>
            <a:r>
              <a:rPr lang="ru-RU" dirty="0" err="1"/>
              <a:t>природно</a:t>
            </a:r>
            <a:r>
              <a:rPr lang="ru-RU" dirty="0"/>
              <a:t> распадается почвенная масса при ее слабом механическом повреждении, или изъятии из почвенного горизонта. </a:t>
            </a:r>
            <a:endParaRPr lang="ru-RU" dirty="0" smtClean="0"/>
          </a:p>
          <a:p>
            <a:pPr algn="just"/>
            <a:r>
              <a:rPr lang="ru-RU" dirty="0" smtClean="0"/>
              <a:t>Естественные </a:t>
            </a:r>
            <a:r>
              <a:rPr lang="ru-RU" dirty="0"/>
              <a:t>фрагменты почвы, почвенные отдельности, существенно отличаются друг от друга по форме и размеру, что отражает их химический состав, состояние и свойства почвенной массы, преобладающий тип почвообразовательного процесса. </a:t>
            </a:r>
            <a:endParaRPr lang="ru-RU" dirty="0" smtClean="0"/>
          </a:p>
          <a:p>
            <a:pPr algn="just"/>
            <a:r>
              <a:rPr lang="ru-RU" dirty="0" smtClean="0"/>
              <a:t>Так</a:t>
            </a:r>
            <a:r>
              <a:rPr lang="ru-RU" dirty="0"/>
              <a:t>, избыточное засоление приводит к образованию столбчатых агрегатов, а интенсивное вымывание органического вещества способствует формированию плитчатых отдельностей. </a:t>
            </a:r>
          </a:p>
        </p:txBody>
      </p:sp>
      <p:pic>
        <p:nvPicPr>
          <p:cNvPr id="4098" name="Picture 2" descr="https://studfiles.net/html/2706/328/html_lNw2ga7C6e.nmCe/img-qyTzRu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5736" y="3176117"/>
            <a:ext cx="5040560" cy="28314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1521179" y="6173504"/>
            <a:ext cx="72008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/>
              <a:t>Основные типы структурных элементов почвы (по С.А. Захарову).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821488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00539135"/>
              </p:ext>
            </p:extLst>
          </p:nvPr>
        </p:nvGraphicFramePr>
        <p:xfrm>
          <a:off x="418596" y="534090"/>
          <a:ext cx="8424935" cy="6217368"/>
        </p:xfrm>
        <a:graphic>
          <a:graphicData uri="http://schemas.openxmlformats.org/drawingml/2006/table">
            <a:tbl>
              <a:tblPr/>
              <a:tblGrid>
                <a:gridCol w="506802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8176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7514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55648"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/>
                        <a:t>Род</a:t>
                      </a:r>
                      <a:endParaRPr lang="ru-RU" sz="1600" dirty="0"/>
                    </a:p>
                  </a:txBody>
                  <a:tcPr marL="15217" marR="15217" marT="15217" marB="1521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/>
                        <a:t>Вид</a:t>
                      </a:r>
                      <a:endParaRPr lang="ru-RU" sz="1600"/>
                    </a:p>
                  </a:txBody>
                  <a:tcPr marL="15217" marR="15217" marT="15217" marB="1521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/>
                        <a:t>Размер</a:t>
                      </a:r>
                      <a:endParaRPr lang="ru-RU" sz="1600"/>
                    </a:p>
                  </a:txBody>
                  <a:tcPr marL="15217" marR="15217" marT="15217" marB="1521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3041">
                <a:tc gridSpan="3">
                  <a:txBody>
                    <a:bodyPr/>
                    <a:lstStyle/>
                    <a:p>
                      <a:pPr algn="ctr"/>
                      <a:r>
                        <a:rPr lang="ru-RU" sz="1600" b="1"/>
                        <a:t>Тип А. Кубовидная – </a:t>
                      </a:r>
                      <a:r>
                        <a:rPr lang="ru-RU" sz="1600"/>
                        <a:t>элементы равномерны по трем осям</a:t>
                      </a:r>
                    </a:p>
                  </a:txBody>
                  <a:tcPr marL="15217" marR="15217" marT="15217" marB="1521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3041">
                <a:tc gridSpan="3"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Макроструктурные агрегаты</a:t>
                      </a:r>
                    </a:p>
                  </a:txBody>
                  <a:tcPr marL="15217" marR="15217" marT="15217" marB="1521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80862">
                <a:tc>
                  <a:txBody>
                    <a:bodyPr/>
                    <a:lstStyle/>
                    <a:p>
                      <a:r>
                        <a:rPr lang="ru-RU" sz="1600" b="1"/>
                        <a:t>Глыбистая </a:t>
                      </a:r>
                      <a:r>
                        <a:rPr lang="ru-RU" sz="1600"/>
                        <a:t>– сложные агрегаты со слабо выраженными гранями и ребрами</a:t>
                      </a:r>
                    </a:p>
                  </a:txBody>
                  <a:tcPr marL="15217" marR="15217" marT="15217" marB="1521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b="1" dirty="0" err="1"/>
                        <a:t>Крупноглыбистая</a:t>
                      </a:r>
                      <a:endParaRPr lang="ru-RU" sz="1600" dirty="0"/>
                    </a:p>
                    <a:p>
                      <a:r>
                        <a:rPr lang="ru-RU" sz="1600" b="1" dirty="0" err="1"/>
                        <a:t>Мелкоглыбистая</a:t>
                      </a:r>
                      <a:endParaRPr lang="ru-RU" sz="1600" dirty="0"/>
                    </a:p>
                  </a:txBody>
                  <a:tcPr marL="15217" marR="15217" marT="15217" marB="1521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600" b="1"/>
                        <a:t>&gt; </a:t>
                      </a:r>
                      <a:r>
                        <a:rPr lang="ru-RU" sz="1600"/>
                        <a:t>10 см</a:t>
                      </a:r>
                    </a:p>
                    <a:p>
                      <a:pPr algn="just"/>
                      <a:r>
                        <a:rPr lang="ru-RU" sz="1600"/>
                        <a:t>10-5 см</a:t>
                      </a:r>
                    </a:p>
                  </a:txBody>
                  <a:tcPr marL="15217" marR="15217" marT="15217" marB="1521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06076">
                <a:tc>
                  <a:txBody>
                    <a:bodyPr/>
                    <a:lstStyle/>
                    <a:p>
                      <a:r>
                        <a:rPr lang="ru-RU" sz="1600" b="1"/>
                        <a:t>Комковатая </a:t>
                      </a:r>
                      <a:r>
                        <a:rPr lang="ru-RU" sz="1600"/>
                        <a:t>– агрегаты неправильной округлой формы, с неровной шероховатой поверхностью разлома, грани не выражены</a:t>
                      </a:r>
                    </a:p>
                  </a:txBody>
                  <a:tcPr marL="15217" marR="15217" marT="15217" marB="1521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b="1" dirty="0" err="1"/>
                        <a:t>Крупнокомковатая</a:t>
                      </a:r>
                      <a:endParaRPr lang="ru-RU" sz="1600" dirty="0"/>
                    </a:p>
                    <a:p>
                      <a:r>
                        <a:rPr lang="ru-RU" sz="1600" b="1" dirty="0"/>
                        <a:t>Комковатая</a:t>
                      </a:r>
                      <a:endParaRPr lang="ru-RU" sz="1600" dirty="0"/>
                    </a:p>
                    <a:p>
                      <a:r>
                        <a:rPr lang="ru-RU" sz="1600" b="1" dirty="0"/>
                        <a:t>Мелкокомковатая </a:t>
                      </a:r>
                      <a:endParaRPr lang="ru-RU" sz="1600" dirty="0"/>
                    </a:p>
                  </a:txBody>
                  <a:tcPr marL="15217" marR="15217" marT="15217" marB="1521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600"/>
                        <a:t>5-3 см</a:t>
                      </a:r>
                    </a:p>
                    <a:p>
                      <a:r>
                        <a:rPr lang="ru-RU" sz="1600"/>
                        <a:t>3-1 см</a:t>
                      </a:r>
                    </a:p>
                    <a:p>
                      <a:r>
                        <a:rPr lang="ru-RU" sz="1600"/>
                        <a:t>1-0,5 см</a:t>
                      </a:r>
                    </a:p>
                  </a:txBody>
                  <a:tcPr marL="15217" marR="15217" marT="15217" marB="1521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93041">
                <a:tc gridSpan="3">
                  <a:txBody>
                    <a:bodyPr/>
                    <a:lstStyle/>
                    <a:p>
                      <a:pPr algn="ctr"/>
                      <a:r>
                        <a:rPr lang="ru-RU" sz="1600"/>
                        <a:t>Микроструктурные агрегаты</a:t>
                      </a:r>
                    </a:p>
                  </a:txBody>
                  <a:tcPr marL="15217" marR="15217" marT="15217" marB="1521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18255">
                <a:tc>
                  <a:txBody>
                    <a:bodyPr/>
                    <a:lstStyle/>
                    <a:p>
                      <a:r>
                        <a:rPr lang="ru-RU" sz="1600" b="1"/>
                        <a:t>Пылеватая </a:t>
                      </a:r>
                      <a:r>
                        <a:rPr lang="ru-RU" sz="1600"/>
                        <a:t>– агрегаты неправильной формы с хорошо выраженными гранями и ребрами</a:t>
                      </a:r>
                    </a:p>
                  </a:txBody>
                  <a:tcPr marL="15217" marR="15217" marT="15217" marB="1521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b="1" dirty="0"/>
                        <a:t>Пылеватая</a:t>
                      </a:r>
                      <a:endParaRPr lang="ru-RU" sz="1600" dirty="0"/>
                    </a:p>
                  </a:txBody>
                  <a:tcPr marL="15217" marR="15217" marT="15217" marB="1521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600"/>
                        <a:t>&lt;0,25 </a:t>
                      </a:r>
                      <a:r>
                        <a:rPr lang="ru-RU" sz="1600" b="1"/>
                        <a:t>мм</a:t>
                      </a:r>
                      <a:endParaRPr lang="ru-RU" sz="1600"/>
                    </a:p>
                  </a:txBody>
                  <a:tcPr marL="15217" marR="15217" marT="15217" marB="1521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06076">
                <a:tc>
                  <a:txBody>
                    <a:bodyPr/>
                    <a:lstStyle/>
                    <a:p>
                      <a:r>
                        <a:rPr lang="ru-RU" sz="1600" b="1"/>
                        <a:t>Ореховатая </a:t>
                      </a:r>
                      <a:r>
                        <a:rPr lang="ru-RU" sz="1600"/>
                        <a:t>– агрегаты более-менее правильной формы, с хорошо выраженными гранями; поверхность ровная, с острыми ребрами</a:t>
                      </a:r>
                    </a:p>
                  </a:txBody>
                  <a:tcPr marL="15217" marR="15217" marT="15217" marB="1521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b="1"/>
                        <a:t>Крупноореховатая</a:t>
                      </a:r>
                      <a:endParaRPr lang="ru-RU" sz="1600"/>
                    </a:p>
                    <a:p>
                      <a:r>
                        <a:rPr lang="ru-RU" sz="1600" b="1"/>
                        <a:t>Ореховатая</a:t>
                      </a:r>
                      <a:endParaRPr lang="ru-RU" sz="1600"/>
                    </a:p>
                    <a:p>
                      <a:r>
                        <a:rPr lang="ru-RU" sz="1600" b="1"/>
                        <a:t>Мелкоореховатая</a:t>
                      </a:r>
                      <a:endParaRPr lang="ru-RU" sz="1600"/>
                    </a:p>
                  </a:txBody>
                  <a:tcPr marL="15217" marR="15217" marT="15217" marB="1521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600"/>
                        <a:t>&gt;10</a:t>
                      </a:r>
                      <a:r>
                        <a:rPr lang="ru-RU" sz="1600" b="1"/>
                        <a:t>мм</a:t>
                      </a:r>
                      <a:endParaRPr lang="ru-RU" sz="1600"/>
                    </a:p>
                    <a:p>
                      <a:r>
                        <a:rPr lang="ru-RU" sz="1600"/>
                        <a:t>10-7 </a:t>
                      </a:r>
                      <a:r>
                        <a:rPr lang="ru-RU" sz="1600" b="1"/>
                        <a:t>мм</a:t>
                      </a:r>
                      <a:endParaRPr lang="ru-RU" sz="1600"/>
                    </a:p>
                    <a:p>
                      <a:r>
                        <a:rPr lang="ru-RU" sz="1600"/>
                        <a:t>7-5 </a:t>
                      </a:r>
                      <a:r>
                        <a:rPr lang="ru-RU" sz="1600" b="1"/>
                        <a:t>мм</a:t>
                      </a:r>
                      <a:endParaRPr lang="ru-RU" sz="1600"/>
                    </a:p>
                  </a:txBody>
                  <a:tcPr marL="15217" marR="15217" marT="15217" marB="1521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06076">
                <a:tc>
                  <a:txBody>
                    <a:bodyPr/>
                    <a:lstStyle/>
                    <a:p>
                      <a:r>
                        <a:rPr lang="ru-RU" sz="1600" b="1"/>
                        <a:t>Зернистая </a:t>
                      </a:r>
                      <a:r>
                        <a:rPr lang="ru-RU" sz="1600"/>
                        <a:t>– агрегаты более-менее правильной формы, с округлыми, шероховатыми или гладкими, блестящими гранями</a:t>
                      </a:r>
                    </a:p>
                  </a:txBody>
                  <a:tcPr marL="15217" marR="15217" marT="15217" marB="1521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b="1"/>
                        <a:t>Крупнозернистая </a:t>
                      </a:r>
                      <a:endParaRPr lang="ru-RU" sz="1600"/>
                    </a:p>
                    <a:p>
                      <a:r>
                        <a:rPr lang="ru-RU" sz="1600" b="1"/>
                        <a:t>Зернистая (крупитчатая)</a:t>
                      </a:r>
                      <a:endParaRPr lang="ru-RU" sz="1600"/>
                    </a:p>
                    <a:p>
                      <a:r>
                        <a:rPr lang="ru-RU" sz="1600" b="1"/>
                        <a:t>Мелкозернистая</a:t>
                      </a:r>
                      <a:endParaRPr lang="ru-RU" sz="1600"/>
                    </a:p>
                  </a:txBody>
                  <a:tcPr marL="15217" marR="15217" marT="15217" marB="1521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/>
                        <a:t>5-3 </a:t>
                      </a:r>
                      <a:r>
                        <a:rPr lang="ru-RU" sz="1600" b="1" dirty="0"/>
                        <a:t>мм</a:t>
                      </a:r>
                      <a:endParaRPr lang="ru-RU" sz="1600" dirty="0"/>
                    </a:p>
                    <a:p>
                      <a:r>
                        <a:rPr lang="ru-RU" sz="1600" dirty="0"/>
                        <a:t>3-1 </a:t>
                      </a:r>
                      <a:r>
                        <a:rPr lang="ru-RU" sz="1600" b="1" dirty="0"/>
                        <a:t>мм</a:t>
                      </a:r>
                      <a:endParaRPr lang="ru-RU" sz="1600" dirty="0"/>
                    </a:p>
                    <a:p>
                      <a:r>
                        <a:rPr lang="ru-RU" sz="1600" dirty="0"/>
                        <a:t>1-0,5</a:t>
                      </a:r>
                      <a:r>
                        <a:rPr lang="ru-RU" sz="1600" b="1" dirty="0"/>
                        <a:t> мм</a:t>
                      </a:r>
                      <a:endParaRPr lang="ru-RU" sz="1600" dirty="0"/>
                    </a:p>
                  </a:txBody>
                  <a:tcPr marL="15217" marR="15217" marT="15217" marB="1521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55648">
                <a:tc gridSpan="3">
                  <a:txBody>
                    <a:bodyPr/>
                    <a:lstStyle/>
                    <a:p>
                      <a:pPr algn="ctr"/>
                      <a:r>
                        <a:rPr lang="ru-RU" sz="1600" b="1"/>
                        <a:t>Тип Б. Призмовидная </a:t>
                      </a:r>
                      <a:r>
                        <a:rPr lang="ru-RU" sz="1600"/>
                        <a:t>– элементы вытянуты по вертикальной оси</a:t>
                      </a:r>
                    </a:p>
                  </a:txBody>
                  <a:tcPr marL="15217" marR="15217" marT="15217" marB="1521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06076">
                <a:tc>
                  <a:txBody>
                    <a:bodyPr/>
                    <a:lstStyle/>
                    <a:p>
                      <a:r>
                        <a:rPr lang="ru-RU" sz="1600" b="1"/>
                        <a:t>Столбчатая </a:t>
                      </a:r>
                      <a:r>
                        <a:rPr lang="ru-RU" sz="1600"/>
                        <a:t>– агрегаты правильной формы, с округлой верхней поверхностью («головкой») и плоской нижней</a:t>
                      </a:r>
                    </a:p>
                  </a:txBody>
                  <a:tcPr marL="15217" marR="15217" marT="15217" marB="1521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b="1" dirty="0" err="1"/>
                        <a:t>Крупностолбчатая</a:t>
                      </a:r>
                      <a:endParaRPr lang="ru-RU" sz="1600" dirty="0"/>
                    </a:p>
                    <a:p>
                      <a:r>
                        <a:rPr lang="ru-RU" sz="1600" b="1" dirty="0"/>
                        <a:t>Столбчатая</a:t>
                      </a:r>
                      <a:endParaRPr lang="ru-RU" sz="1600" dirty="0"/>
                    </a:p>
                    <a:p>
                      <a:r>
                        <a:rPr lang="ru-RU" sz="1600" b="1" dirty="0" err="1"/>
                        <a:t>Мелкостолбчатая</a:t>
                      </a:r>
                      <a:endParaRPr lang="ru-RU" sz="1600" dirty="0"/>
                    </a:p>
                  </a:txBody>
                  <a:tcPr marL="15217" marR="15217" marT="15217" marB="1521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b="1"/>
                        <a:t>&gt; </a:t>
                      </a:r>
                      <a:r>
                        <a:rPr lang="ru-RU" sz="1600"/>
                        <a:t>5 см *</a:t>
                      </a:r>
                    </a:p>
                    <a:p>
                      <a:r>
                        <a:rPr lang="ru-RU" sz="1600"/>
                        <a:t>5-3 см*</a:t>
                      </a:r>
                    </a:p>
                    <a:p>
                      <a:r>
                        <a:rPr lang="ru-RU" sz="1600"/>
                        <a:t>&lt; 3 см*</a:t>
                      </a:r>
                    </a:p>
                  </a:txBody>
                  <a:tcPr marL="15217" marR="15217" marT="15217" marB="1521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406076">
                <a:tc>
                  <a:txBody>
                    <a:bodyPr/>
                    <a:lstStyle/>
                    <a:p>
                      <a:r>
                        <a:rPr lang="ru-RU" sz="1600" b="1"/>
                        <a:t>Призматическая </a:t>
                      </a:r>
                      <a:r>
                        <a:rPr lang="ru-RU" sz="1600"/>
                        <a:t>– агрегаты правильной формы, с острыми ребрами и хорошо выраженными гранями, имеющими ровную глянцеватую поверхность</a:t>
                      </a:r>
                    </a:p>
                  </a:txBody>
                  <a:tcPr marL="15217" marR="15217" marT="15217" marB="1521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b="1" dirty="0" err="1"/>
                        <a:t>Крупнопризматическая</a:t>
                      </a:r>
                      <a:endParaRPr lang="ru-RU" sz="1600" dirty="0"/>
                    </a:p>
                    <a:p>
                      <a:r>
                        <a:rPr lang="ru-RU" sz="1600" b="1" dirty="0"/>
                        <a:t>Призматическая</a:t>
                      </a:r>
                      <a:endParaRPr lang="ru-RU" sz="1600" dirty="0"/>
                    </a:p>
                    <a:p>
                      <a:r>
                        <a:rPr lang="ru-RU" sz="1600" b="1" dirty="0" err="1"/>
                        <a:t>Мелкопризматическая</a:t>
                      </a:r>
                      <a:endParaRPr lang="ru-RU" sz="1600" dirty="0"/>
                    </a:p>
                  </a:txBody>
                  <a:tcPr marL="15217" marR="15217" marT="15217" marB="1521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/>
                        <a:t>&gt; 5см*</a:t>
                      </a:r>
                    </a:p>
                    <a:p>
                      <a:r>
                        <a:rPr lang="ru-RU" sz="1600" dirty="0"/>
                        <a:t>5-3 см *</a:t>
                      </a:r>
                    </a:p>
                    <a:p>
                      <a:r>
                        <a:rPr lang="ru-RU" sz="1600" dirty="0"/>
                        <a:t>&lt;3 см*</a:t>
                      </a:r>
                    </a:p>
                  </a:txBody>
                  <a:tcPr marL="15217" marR="15217" marT="15217" marB="1521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467544" y="188640"/>
            <a:ext cx="8425343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Классификация структурных элементов почвы (по С.А. Захарову)</a:t>
            </a:r>
            <a:endParaRPr kumimoji="0" lang="ru-RU" alt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349941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28409741"/>
              </p:ext>
            </p:extLst>
          </p:nvPr>
        </p:nvGraphicFramePr>
        <p:xfrm>
          <a:off x="251520" y="692696"/>
          <a:ext cx="8424935" cy="3291656"/>
        </p:xfrm>
        <a:graphic>
          <a:graphicData uri="http://schemas.openxmlformats.org/drawingml/2006/table">
            <a:tbl>
              <a:tblPr/>
              <a:tblGrid>
                <a:gridCol w="506802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8176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7514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55648"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/>
                        <a:t>Род</a:t>
                      </a:r>
                      <a:endParaRPr lang="ru-RU" sz="1600" dirty="0"/>
                    </a:p>
                  </a:txBody>
                  <a:tcPr marL="15217" marR="15217" marT="15217" marB="1521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/>
                        <a:t>Вид</a:t>
                      </a:r>
                      <a:endParaRPr lang="ru-RU" sz="1600"/>
                    </a:p>
                  </a:txBody>
                  <a:tcPr marL="15217" marR="15217" marT="15217" marB="1521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/>
                        <a:t>Размер</a:t>
                      </a:r>
                    </a:p>
                    <a:p>
                      <a:pPr algn="ctr"/>
                      <a:endParaRPr lang="ru-RU" sz="1600" dirty="0"/>
                    </a:p>
                  </a:txBody>
                  <a:tcPr marL="15217" marR="15217" marT="15217" marB="1521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3041">
                <a:tc gridSpan="3">
                  <a:txBody>
                    <a:bodyPr/>
                    <a:lstStyle/>
                    <a:p>
                      <a:pPr algn="ctr"/>
                      <a:r>
                        <a:rPr lang="ru-RU" sz="1600" b="1" dirty="0"/>
                        <a:t>Тип В. </a:t>
                      </a:r>
                      <a:r>
                        <a:rPr lang="ru-RU" sz="1600" b="1" dirty="0" err="1"/>
                        <a:t>Плитовидная</a:t>
                      </a:r>
                      <a:r>
                        <a:rPr lang="ru-RU" sz="1600" b="1" dirty="0"/>
                        <a:t> </a:t>
                      </a:r>
                      <a:r>
                        <a:rPr lang="ru-RU" sz="1600" dirty="0"/>
                        <a:t>– элементы горизонтально уплощенные</a:t>
                      </a:r>
                    </a:p>
                  </a:txBody>
                  <a:tcPr marL="15217" marR="15217" marT="15217" marB="1521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19111">
                <a:tc>
                  <a:txBody>
                    <a:bodyPr/>
                    <a:lstStyle/>
                    <a:p>
                      <a:r>
                        <a:rPr lang="ru-RU" sz="1600" b="1" dirty="0"/>
                        <a:t>Плитчатая </a:t>
                      </a:r>
                      <a:r>
                        <a:rPr lang="ru-RU" sz="1600" dirty="0"/>
                        <a:t>– агрегаты плоские, слоистые, с более-менее развитыми горизонтальными плоскостями, имеющими различные поверхности</a:t>
                      </a:r>
                    </a:p>
                  </a:txBody>
                  <a:tcPr marL="15217" marR="15217" marT="15217" marB="1521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b="1"/>
                        <a:t>Сланцеватая</a:t>
                      </a:r>
                      <a:endParaRPr lang="ru-RU" sz="1600"/>
                    </a:p>
                    <a:p>
                      <a:r>
                        <a:rPr lang="ru-RU" sz="1600" b="1"/>
                        <a:t>Плитчатая</a:t>
                      </a:r>
                      <a:endParaRPr lang="ru-RU" sz="1600"/>
                    </a:p>
                    <a:p>
                      <a:r>
                        <a:rPr lang="ru-RU" sz="1600" b="1"/>
                        <a:t>Пластинчатая</a:t>
                      </a:r>
                      <a:endParaRPr lang="ru-RU" sz="1600"/>
                    </a:p>
                    <a:p>
                      <a:r>
                        <a:rPr lang="ru-RU" sz="1600" b="1"/>
                        <a:t>Листоватая</a:t>
                      </a:r>
                      <a:endParaRPr lang="ru-RU" sz="1600"/>
                    </a:p>
                  </a:txBody>
                  <a:tcPr marL="15217" marR="15217" marT="15217" marB="1521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600"/>
                        <a:t>&gt; 5</a:t>
                      </a:r>
                      <a:r>
                        <a:rPr lang="ru-RU" sz="1600" b="1"/>
                        <a:t>мм</a:t>
                      </a:r>
                      <a:r>
                        <a:rPr lang="ru-RU" sz="1600"/>
                        <a:t>**</a:t>
                      </a:r>
                      <a:r>
                        <a:rPr lang="ru-RU" sz="1600" b="1"/>
                        <a:t> </a:t>
                      </a:r>
                      <a:endParaRPr lang="ru-RU" sz="1600"/>
                    </a:p>
                    <a:p>
                      <a:r>
                        <a:rPr lang="ru-RU" sz="1600"/>
                        <a:t>5-3 </a:t>
                      </a:r>
                      <a:r>
                        <a:rPr lang="ru-RU" sz="1600" b="1"/>
                        <a:t>мм</a:t>
                      </a:r>
                      <a:r>
                        <a:rPr lang="ru-RU" sz="1600"/>
                        <a:t>**</a:t>
                      </a:r>
                    </a:p>
                    <a:p>
                      <a:r>
                        <a:rPr lang="ru-RU" sz="1600"/>
                        <a:t>3-1 </a:t>
                      </a:r>
                      <a:r>
                        <a:rPr lang="ru-RU" sz="1600" b="1"/>
                        <a:t>мм</a:t>
                      </a:r>
                      <a:r>
                        <a:rPr lang="ru-RU" sz="1600"/>
                        <a:t>**</a:t>
                      </a:r>
                    </a:p>
                    <a:p>
                      <a:r>
                        <a:rPr lang="ru-RU" sz="1600"/>
                        <a:t>&lt;1</a:t>
                      </a:r>
                      <a:r>
                        <a:rPr lang="ru-RU" sz="1600" b="1"/>
                        <a:t>мм</a:t>
                      </a:r>
                      <a:r>
                        <a:rPr lang="ru-RU" sz="1600"/>
                        <a:t>**</a:t>
                      </a:r>
                    </a:p>
                  </a:txBody>
                  <a:tcPr marL="15217" marR="15217" marT="15217" marB="1521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93897">
                <a:tc>
                  <a:txBody>
                    <a:bodyPr/>
                    <a:lstStyle/>
                    <a:p>
                      <a:r>
                        <a:rPr lang="ru-RU" sz="1600" b="1" dirty="0"/>
                        <a:t>Чешуйчатая – </a:t>
                      </a:r>
                      <a:r>
                        <a:rPr lang="ru-RU" sz="1600" dirty="0"/>
                        <a:t>агрегаты со сравнительно небольшими, отчасти изогнутыми горизонтальными плоскостями и острыми гранями</a:t>
                      </a:r>
                    </a:p>
                  </a:txBody>
                  <a:tcPr marL="15217" marR="15217" marT="15217" marB="1521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b="1" dirty="0"/>
                        <a:t>Скорлуповатая</a:t>
                      </a:r>
                      <a:endParaRPr lang="ru-RU" sz="1600" dirty="0"/>
                    </a:p>
                    <a:p>
                      <a:r>
                        <a:rPr lang="ru-RU" sz="1600" b="1" dirty="0" err="1"/>
                        <a:t>Грубочешуйчатая</a:t>
                      </a:r>
                      <a:endParaRPr lang="ru-RU" sz="1600" dirty="0"/>
                    </a:p>
                    <a:p>
                      <a:r>
                        <a:rPr lang="ru-RU" sz="1600" b="1" dirty="0"/>
                        <a:t>Мелкочешуйчатая </a:t>
                      </a:r>
                      <a:endParaRPr lang="ru-RU" sz="1600" dirty="0"/>
                    </a:p>
                  </a:txBody>
                  <a:tcPr marL="15217" marR="15217" marT="15217" marB="1521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/>
                        <a:t>&gt; 3</a:t>
                      </a:r>
                      <a:r>
                        <a:rPr lang="ru-RU" sz="1600" b="1" dirty="0"/>
                        <a:t>мм</a:t>
                      </a:r>
                      <a:r>
                        <a:rPr lang="ru-RU" sz="1600" dirty="0"/>
                        <a:t>**</a:t>
                      </a:r>
                    </a:p>
                    <a:p>
                      <a:r>
                        <a:rPr lang="ru-RU" sz="1600" dirty="0"/>
                        <a:t>3-1 </a:t>
                      </a:r>
                      <a:r>
                        <a:rPr lang="ru-RU" sz="1600" b="1" dirty="0"/>
                        <a:t>мм</a:t>
                      </a:r>
                      <a:r>
                        <a:rPr lang="ru-RU" sz="1600" dirty="0"/>
                        <a:t>**</a:t>
                      </a:r>
                    </a:p>
                    <a:p>
                      <a:r>
                        <a:rPr lang="ru-RU" sz="1600" dirty="0"/>
                        <a:t>&lt; 1</a:t>
                      </a:r>
                      <a:r>
                        <a:rPr lang="ru-RU" sz="1600" b="1" dirty="0"/>
                        <a:t>мм</a:t>
                      </a:r>
                      <a:r>
                        <a:rPr lang="ru-RU" sz="1600" dirty="0"/>
                        <a:t>**</a:t>
                      </a:r>
                    </a:p>
                  </a:txBody>
                  <a:tcPr marL="15217" marR="15217" marT="15217" marB="1521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008734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118250"/>
            <a:ext cx="4283968" cy="2457927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4008" y="118250"/>
            <a:ext cx="4318785" cy="2456309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2776" y="2780928"/>
            <a:ext cx="6318448" cy="36094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85943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288" y="326043"/>
            <a:ext cx="4319893" cy="2467739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8853" y="326043"/>
            <a:ext cx="4355976" cy="2461126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3077" y="2924944"/>
            <a:ext cx="6444208" cy="36812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72355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27584" y="476672"/>
            <a:ext cx="7704856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/>
              <a:t>Гранулометрический состав </a:t>
            </a:r>
            <a:r>
              <a:rPr lang="ru-RU" dirty="0"/>
              <a:t>– содержание в почве элементарных почвенных частиц, обладающих постоянной формой и размером. В отличие от структурных агрегатов, гранулометрические элементы почвы не распадаются при увлажнении, сохраняя свою структуру в водной взвеси. Гранулометрические элементы разделяются на группы в зависимости от </a:t>
            </a:r>
            <a:r>
              <a:rPr lang="ru-RU" dirty="0" smtClean="0"/>
              <a:t>размера.</a:t>
            </a: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832172" y="2233146"/>
            <a:ext cx="770026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/>
              <a:t>Гранулометрический состав оказывает существенное </a:t>
            </a:r>
            <a:r>
              <a:rPr lang="ru-RU" dirty="0" smtClean="0"/>
              <a:t>влияние на </a:t>
            </a:r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1835696" y="3394980"/>
            <a:ext cx="6298712" cy="369332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txBody>
          <a:bodyPr wrap="none" rtlCol="0">
            <a:spAutoFit/>
          </a:bodyPr>
          <a:lstStyle/>
          <a:p>
            <a:r>
              <a:rPr lang="ru-RU" dirty="0" smtClean="0"/>
              <a:t>водно-физические </a:t>
            </a:r>
            <a:r>
              <a:rPr lang="ru-RU" dirty="0"/>
              <a:t>и физико-механические свойства почвы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1836694" y="3978630"/>
            <a:ext cx="3150606" cy="369332"/>
          </a:xfrm>
          <a:prstGeom prst="rect">
            <a:avLst/>
          </a:prstGeom>
          <a:ln>
            <a:solidFill>
              <a:schemeClr val="accent2"/>
            </a:solidFill>
          </a:ln>
        </p:spPr>
        <p:txBody>
          <a:bodyPr wrap="none">
            <a:spAutoFit/>
          </a:bodyPr>
          <a:lstStyle/>
          <a:p>
            <a:r>
              <a:rPr lang="ru-RU" dirty="0" smtClean="0"/>
              <a:t> </a:t>
            </a:r>
            <a:r>
              <a:rPr lang="ru-RU" dirty="0"/>
              <a:t>водный и воздушный </a:t>
            </a:r>
            <a:r>
              <a:rPr lang="ru-RU" dirty="0" smtClean="0"/>
              <a:t>режим</a:t>
            </a: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1835696" y="2758411"/>
            <a:ext cx="4373377" cy="369332"/>
          </a:xfrm>
          <a:prstGeom prst="rect">
            <a:avLst/>
          </a:prstGeom>
          <a:ln>
            <a:solidFill>
              <a:schemeClr val="accent2"/>
            </a:solidFill>
          </a:ln>
        </p:spPr>
        <p:txBody>
          <a:bodyPr wrap="none">
            <a:spAutoFit/>
          </a:bodyPr>
          <a:lstStyle/>
          <a:p>
            <a:r>
              <a:rPr lang="ru-RU" dirty="0" err="1"/>
              <a:t>окислительно</a:t>
            </a:r>
            <a:r>
              <a:rPr lang="ru-RU" dirty="0"/>
              <a:t>-восстановительные условия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1835696" y="4556814"/>
            <a:ext cx="3017749" cy="369332"/>
          </a:xfrm>
          <a:prstGeom prst="rect">
            <a:avLst/>
          </a:prstGeom>
          <a:ln>
            <a:solidFill>
              <a:schemeClr val="accent2"/>
            </a:solidFill>
          </a:ln>
        </p:spPr>
        <p:txBody>
          <a:bodyPr wrap="none">
            <a:spAutoFit/>
          </a:bodyPr>
          <a:lstStyle/>
          <a:p>
            <a:r>
              <a:rPr lang="ru-RU" dirty="0"/>
              <a:t>поглотительную способность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1835696" y="5157192"/>
            <a:ext cx="5938698" cy="369332"/>
          </a:xfrm>
          <a:prstGeom prst="rect">
            <a:avLst/>
          </a:prstGeom>
          <a:ln>
            <a:solidFill>
              <a:schemeClr val="accent2"/>
            </a:solidFill>
          </a:ln>
        </p:spPr>
        <p:txBody>
          <a:bodyPr wrap="square">
            <a:spAutoFit/>
          </a:bodyPr>
          <a:lstStyle/>
          <a:p>
            <a:r>
              <a:rPr lang="ru-RU" dirty="0"/>
              <a:t>накопление в почве гумуса и зольных </a:t>
            </a:r>
            <a:r>
              <a:rPr lang="ru-RU" dirty="0" smtClean="0"/>
              <a:t>элементов </a:t>
            </a:r>
            <a:endParaRPr lang="ru-RU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1043608" y="2792503"/>
            <a:ext cx="72008" cy="290195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Стрелка вправо 9"/>
          <p:cNvSpPr/>
          <p:nvPr/>
        </p:nvSpPr>
        <p:spPr>
          <a:xfrm>
            <a:off x="1175668" y="2838290"/>
            <a:ext cx="288032" cy="18466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Стрелка вправо 10"/>
          <p:cNvSpPr/>
          <p:nvPr/>
        </p:nvSpPr>
        <p:spPr>
          <a:xfrm>
            <a:off x="1175668" y="4087620"/>
            <a:ext cx="288032" cy="18466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Стрелка вправо 11"/>
          <p:cNvSpPr/>
          <p:nvPr/>
        </p:nvSpPr>
        <p:spPr>
          <a:xfrm>
            <a:off x="1175668" y="4631856"/>
            <a:ext cx="288032" cy="18466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Стрелка вправо 12"/>
          <p:cNvSpPr/>
          <p:nvPr/>
        </p:nvSpPr>
        <p:spPr>
          <a:xfrm>
            <a:off x="1175668" y="5232797"/>
            <a:ext cx="288032" cy="18466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Стрелка вправо 13"/>
          <p:cNvSpPr/>
          <p:nvPr/>
        </p:nvSpPr>
        <p:spPr>
          <a:xfrm>
            <a:off x="1175668" y="3451051"/>
            <a:ext cx="288032" cy="18466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495240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39600377"/>
              </p:ext>
            </p:extLst>
          </p:nvPr>
        </p:nvGraphicFramePr>
        <p:xfrm>
          <a:off x="611560" y="1050995"/>
          <a:ext cx="7882544" cy="5320924"/>
        </p:xfrm>
        <a:graphic>
          <a:graphicData uri="http://schemas.openxmlformats.org/drawingml/2006/table">
            <a:tbl>
              <a:tblPr/>
              <a:tblGrid>
                <a:gridCol w="394127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94127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23283">
                <a:tc>
                  <a:txBody>
                    <a:bodyPr/>
                    <a:lstStyle/>
                    <a:p>
                      <a:r>
                        <a:rPr lang="ru-RU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Название механических элементов</a:t>
                      </a:r>
                    </a:p>
                  </a:txBody>
                  <a:tcPr marL="52873" marR="52873" marT="52873" marB="52873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Размер механических элементов в мм</a:t>
                      </a:r>
                    </a:p>
                  </a:txBody>
                  <a:tcPr marL="52873" marR="52873" marT="52873" marB="52873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3283">
                <a:tc>
                  <a:txBody>
                    <a:bodyPr/>
                    <a:lstStyle/>
                    <a:p>
                      <a:r>
                        <a:rPr lang="ru-RU" sz="18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Камни </a:t>
                      </a:r>
                    </a:p>
                  </a:txBody>
                  <a:tcPr marL="52873" marR="52873" marT="52873" marB="52873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&gt; 3</a:t>
                      </a:r>
                    </a:p>
                  </a:txBody>
                  <a:tcPr marL="52873" marR="52873" marT="52873" marB="52873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3283">
                <a:tc>
                  <a:txBody>
                    <a:bodyPr/>
                    <a:lstStyle/>
                    <a:p>
                      <a:r>
                        <a:rPr lang="ru-RU" sz="18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Гравий </a:t>
                      </a:r>
                    </a:p>
                  </a:txBody>
                  <a:tcPr marL="52873" marR="52873" marT="52873" marB="52873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3-1</a:t>
                      </a:r>
                    </a:p>
                  </a:txBody>
                  <a:tcPr marL="52873" marR="52873" marT="52873" marB="52873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23283">
                <a:tc>
                  <a:txBody>
                    <a:bodyPr/>
                    <a:lstStyle/>
                    <a:p>
                      <a:r>
                        <a:rPr lang="ru-RU" sz="18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Песок крупный </a:t>
                      </a:r>
                    </a:p>
                  </a:txBody>
                  <a:tcPr marL="52873" marR="52873" marT="52873" marB="52873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1-0,5</a:t>
                      </a:r>
                    </a:p>
                  </a:txBody>
                  <a:tcPr marL="52873" marR="52873" marT="52873" marB="52873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23283">
                <a:tc>
                  <a:txBody>
                    <a:bodyPr/>
                    <a:lstStyle/>
                    <a:p>
                      <a:r>
                        <a:rPr lang="ru-RU" sz="18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Песок средний </a:t>
                      </a:r>
                    </a:p>
                  </a:txBody>
                  <a:tcPr marL="52873" marR="52873" marT="52873" marB="52873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0,5-0,25</a:t>
                      </a:r>
                    </a:p>
                  </a:txBody>
                  <a:tcPr marL="52873" marR="52873" marT="52873" marB="52873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23283">
                <a:tc>
                  <a:txBody>
                    <a:bodyPr/>
                    <a:lstStyle/>
                    <a:p>
                      <a:r>
                        <a:rPr lang="ru-RU" sz="18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Песок мелкий </a:t>
                      </a:r>
                    </a:p>
                  </a:txBody>
                  <a:tcPr marL="52873" marR="52873" marT="52873" marB="52873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0,25-0,05</a:t>
                      </a:r>
                    </a:p>
                  </a:txBody>
                  <a:tcPr marL="52873" marR="52873" marT="52873" marB="52873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23283">
                <a:tc>
                  <a:txBody>
                    <a:bodyPr/>
                    <a:lstStyle/>
                    <a:p>
                      <a:r>
                        <a:rPr lang="ru-RU" sz="18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Пыль крупная </a:t>
                      </a:r>
                    </a:p>
                  </a:txBody>
                  <a:tcPr marL="52873" marR="52873" marT="52873" marB="52873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0,05-0,01</a:t>
                      </a:r>
                    </a:p>
                  </a:txBody>
                  <a:tcPr marL="52873" marR="52873" marT="52873" marB="52873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23283">
                <a:tc>
                  <a:txBody>
                    <a:bodyPr/>
                    <a:lstStyle/>
                    <a:p>
                      <a:r>
                        <a:rPr lang="ru-RU" sz="18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Пыль средняя </a:t>
                      </a:r>
                    </a:p>
                  </a:txBody>
                  <a:tcPr marL="52873" marR="52873" marT="52873" marB="52873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0,01-0,005</a:t>
                      </a:r>
                    </a:p>
                  </a:txBody>
                  <a:tcPr marL="52873" marR="52873" marT="52873" marB="52873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23283">
                <a:tc>
                  <a:txBody>
                    <a:bodyPr/>
                    <a:lstStyle/>
                    <a:p>
                      <a:r>
                        <a:rPr lang="ru-RU" sz="18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Пыль мелкая </a:t>
                      </a:r>
                    </a:p>
                  </a:txBody>
                  <a:tcPr marL="52873" marR="52873" marT="52873" marB="52873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0,005-0,001</a:t>
                      </a:r>
                    </a:p>
                  </a:txBody>
                  <a:tcPr marL="52873" marR="52873" marT="52873" marB="52873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3283">
                <a:tc>
                  <a:txBody>
                    <a:bodyPr/>
                    <a:lstStyle/>
                    <a:p>
                      <a:r>
                        <a:rPr lang="ru-RU" sz="18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Ил грубый</a:t>
                      </a:r>
                    </a:p>
                  </a:txBody>
                  <a:tcPr marL="52873" marR="52873" marT="52873" marB="52873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0,001-0,0005</a:t>
                      </a:r>
                    </a:p>
                  </a:txBody>
                  <a:tcPr marL="52873" marR="52873" marT="52873" marB="52873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23283">
                <a:tc>
                  <a:txBody>
                    <a:bodyPr/>
                    <a:lstStyle/>
                    <a:p>
                      <a:r>
                        <a:rPr lang="ru-RU" sz="18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Ил тонкий</a:t>
                      </a:r>
                    </a:p>
                  </a:txBody>
                  <a:tcPr marL="52873" marR="52873" marT="52873" marB="52873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0,0005-0,0001</a:t>
                      </a:r>
                    </a:p>
                  </a:txBody>
                  <a:tcPr marL="52873" marR="52873" marT="52873" marB="52873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23283">
                <a:tc>
                  <a:txBody>
                    <a:bodyPr/>
                    <a:lstStyle/>
                    <a:p>
                      <a:r>
                        <a:rPr lang="ru-RU" sz="18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Коллоиды </a:t>
                      </a:r>
                    </a:p>
                  </a:txBody>
                  <a:tcPr marL="52873" marR="52873" marT="52873" marB="52873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&lt; 0,0001</a:t>
                      </a:r>
                    </a:p>
                  </a:txBody>
                  <a:tcPr marL="52873" marR="52873" marT="52873" marB="52873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23283">
                <a:tc>
                  <a:txBody>
                    <a:bodyPr/>
                    <a:lstStyle/>
                    <a:p>
                      <a:r>
                        <a:rPr lang="ru-RU" sz="18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Физическая глина</a:t>
                      </a:r>
                    </a:p>
                  </a:txBody>
                  <a:tcPr marL="52873" marR="52873" marT="52873" marB="52873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&lt; 0,01</a:t>
                      </a:r>
                    </a:p>
                  </a:txBody>
                  <a:tcPr marL="52873" marR="52873" marT="52873" marB="52873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23283">
                <a:tc>
                  <a:txBody>
                    <a:bodyPr/>
                    <a:lstStyle/>
                    <a:p>
                      <a:r>
                        <a:rPr lang="ru-RU" sz="18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Физический песок </a:t>
                      </a:r>
                    </a:p>
                  </a:txBody>
                  <a:tcPr marL="52873" marR="52873" marT="52873" marB="52873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&gt; 0,01</a:t>
                      </a:r>
                    </a:p>
                  </a:txBody>
                  <a:tcPr marL="52873" marR="52873" marT="52873" marB="52873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683568" y="404664"/>
            <a:ext cx="7738529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Классификация механических элементов почв (Н. А. </a:t>
            </a:r>
            <a:r>
              <a:rPr kumimoji="0" lang="ru-RU" altLang="ru-RU" sz="1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Качинский</a:t>
            </a:r>
            <a:r>
              <a:rPr kumimoji="0" lang="ru-RU" alt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, 1958)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975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57444744"/>
              </p:ext>
            </p:extLst>
          </p:nvPr>
        </p:nvGraphicFramePr>
        <p:xfrm>
          <a:off x="827584" y="1916832"/>
          <a:ext cx="7225236" cy="1089660"/>
        </p:xfrm>
        <a:graphic>
          <a:graphicData uri="http://schemas.openxmlformats.org/drawingml/2006/table">
            <a:tbl>
              <a:tblPr/>
              <a:tblGrid>
                <a:gridCol w="206614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273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273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273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7707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266700"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Название почвы</a:t>
                      </a:r>
                    </a:p>
                  </a:txBody>
                  <a:tcPr marL="66675" marR="66675" marT="66675" marB="6667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/>
                        <a:t>Мощность почвы</a:t>
                      </a:r>
                    </a:p>
                  </a:txBody>
                  <a:tcPr marL="66675" marR="66675" marT="66675" marB="6667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Строение профиля</a:t>
                      </a:r>
                    </a:p>
                  </a:txBody>
                  <a:tcPr marL="66675" marR="66675" marT="66675" marB="6667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Окраска горизонта</a:t>
                      </a:r>
                    </a:p>
                  </a:txBody>
                  <a:tcPr marL="66675" marR="66675" marT="66675" marB="6667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/>
                        <a:t>Мощность горизонта</a:t>
                      </a:r>
                    </a:p>
                  </a:txBody>
                  <a:tcPr marL="66675" marR="66675" marT="66675" marB="6667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/>
                      <a:endParaRPr lang="ru-RU"/>
                    </a:p>
                  </a:txBody>
                  <a:tcPr marL="66675" marR="66675" marT="66675" marB="6667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66675" marR="66675" marT="66675" marB="6667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66675" marR="66675" marT="66675" marB="6667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66675" marR="66675" marT="66675" marB="6667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66675" marR="66675" marT="66675" marB="6667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539552" y="194157"/>
            <a:ext cx="7992888" cy="2031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Задание 1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На предоставленных фотографиях выделить и дать название генетическим горизонтам. Оценить окраску каждого горизонта, используя стандартную шкалу цветов (или треугольник</a:t>
            </a:r>
            <a:r>
              <a:rPr kumimoji="0" lang="ru-RU" altLang="ru-RU" sz="18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Захарова</a:t>
            </a:r>
            <a:r>
              <a:rPr kumimoji="0" lang="ru-RU" alt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). Определить мощность почвы и ее отдельных горизонтов. Полученные результаты занести в таблицу.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 </a:t>
            </a:r>
            <a:endParaRPr kumimoji="0" lang="ru-RU" altLang="ru-RU" sz="2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1026" name="Picture 2" descr="https://studfiles.net/html/2706/328/html_lNw2ga7C6e.nmCe/img-Vz4jzW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9738" y="2780928"/>
            <a:ext cx="6172200" cy="3467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6335688" y="3645024"/>
            <a:ext cx="280831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/>
              <a:t>светло-серая лесная</a:t>
            </a:r>
          </a:p>
          <a:p>
            <a:pPr algn="ctr"/>
            <a:r>
              <a:rPr lang="ru-RU" dirty="0" smtClean="0"/>
              <a:t>дерново-подзолистая </a:t>
            </a:r>
            <a:endParaRPr lang="ru-RU" dirty="0"/>
          </a:p>
          <a:p>
            <a:pPr algn="ctr"/>
            <a:r>
              <a:rPr lang="ru-RU" dirty="0" smtClean="0"/>
              <a:t>чернозём </a:t>
            </a:r>
            <a:r>
              <a:rPr lang="ru-RU" dirty="0"/>
              <a:t>типичный</a:t>
            </a:r>
          </a:p>
          <a:p>
            <a:pPr algn="ctr"/>
            <a:r>
              <a:rPr lang="ru-RU" dirty="0"/>
              <a:t>чернозём обыкновенный</a:t>
            </a:r>
          </a:p>
        </p:txBody>
      </p:sp>
    </p:spTree>
    <p:extLst>
      <p:ext uri="{BB962C8B-B14F-4D97-AF65-F5344CB8AC3E}">
        <p14:creationId xmlns:p14="http://schemas.microsoft.com/office/powerpoint/2010/main" val="27366995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404664"/>
            <a:ext cx="8274874" cy="4022938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2123728" y="4941168"/>
            <a:ext cx="4572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dirty="0"/>
              <a:t>темно-каштановая </a:t>
            </a:r>
          </a:p>
          <a:p>
            <a:pPr algn="ctr"/>
            <a:r>
              <a:rPr lang="ru-RU" dirty="0"/>
              <a:t>бурозём </a:t>
            </a:r>
          </a:p>
          <a:p>
            <a:pPr algn="ctr"/>
            <a:r>
              <a:rPr lang="ru-RU" dirty="0"/>
              <a:t>аллювиальная</a:t>
            </a:r>
          </a:p>
          <a:p>
            <a:pPr algn="ctr"/>
            <a:r>
              <a:rPr lang="ru-RU" dirty="0"/>
              <a:t>солонец</a:t>
            </a:r>
          </a:p>
        </p:txBody>
      </p:sp>
    </p:spTree>
    <p:extLst>
      <p:ext uri="{BB962C8B-B14F-4D97-AF65-F5344CB8AC3E}">
        <p14:creationId xmlns:p14="http://schemas.microsoft.com/office/powerpoint/2010/main" val="34758583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рек">
  <a:themeElements>
    <a:clrScheme name="Трек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1386</TotalTime>
  <Words>1236</Words>
  <Application>Microsoft Office PowerPoint</Application>
  <PresentationFormat>Экран (4:3)</PresentationFormat>
  <Paragraphs>187</Paragraphs>
  <Slides>16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23" baseType="lpstr">
      <vt:lpstr>Arial</vt:lpstr>
      <vt:lpstr>Calibri</vt:lpstr>
      <vt:lpstr>Franklin Gothic Book</vt:lpstr>
      <vt:lpstr>Franklin Gothic Medium</vt:lpstr>
      <vt:lpstr>Times New Roman</vt:lpstr>
      <vt:lpstr>Wingdings 2</vt:lpstr>
      <vt:lpstr>Трек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Reanimator Extreme Edition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user</cp:lastModifiedBy>
  <cp:revision>55</cp:revision>
  <dcterms:created xsi:type="dcterms:W3CDTF">2014-03-24T16:43:49Z</dcterms:created>
  <dcterms:modified xsi:type="dcterms:W3CDTF">2021-01-17T15:26:35Z</dcterms:modified>
</cp:coreProperties>
</file>